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4"/>
    <p:sldMasterId id="2147483695" r:id="rId5"/>
  </p:sldMasterIdLst>
  <p:notesMasterIdLst>
    <p:notesMasterId r:id="rId7"/>
  </p:notesMasterIdLst>
  <p:handoutMasterIdLst>
    <p:handoutMasterId r:id="rId8"/>
  </p:handoutMasterIdLst>
  <p:sldIdLst>
    <p:sldId id="1375" r:id="rId6"/>
  </p:sldIdLst>
  <p:sldSz cx="12192000" cy="6858000"/>
  <p:notesSz cx="6805613" cy="9944100"/>
  <p:embeddedFontLst>
    <p:embeddedFont>
      <p:font typeface="Galano Grotesque" panose="020F0502020204030204" pitchFamily="34" charset="0"/>
      <p:regular r:id="rId9"/>
      <p:bold r:id="rId10"/>
      <p:italic r:id="rId11"/>
      <p:boldItalic r:id="rId12"/>
    </p:embeddedFont>
    <p:embeddedFont>
      <p:font typeface="Galano Grotesque Light" panose="020F0802020204030203" pitchFamily="34" charset="77"/>
      <p:regular r:id="rId13"/>
      <p:bold r:id="rId13"/>
      <p:italic r:id="rId13"/>
      <p:boldItalic r:id="rId14"/>
    </p:embeddedFont>
    <p:embeddedFont>
      <p:font typeface="Galano Grotesque SemiBold" panose="020F0502020204030203" pitchFamily="34" charset="77"/>
      <p:regular r:id="rId15"/>
      <p:bold r:id="rId16"/>
      <p:italic r:id="rId17"/>
      <p:boldItalic r:id="rId18"/>
    </p:embeddedFont>
    <p:embeddedFont>
      <p:font typeface="Hanken Grotesk" pitchFamily="2" charset="77"/>
      <p:regular r:id="rId19"/>
      <p:bold r:id="rId20"/>
      <p:italic r:id="rId21"/>
      <p:boldItalic r:id="rId22"/>
    </p:embeddedFont>
    <p:embeddedFont>
      <p:font typeface="Hanken Grotesk Light" pitchFamily="2" charset="77"/>
      <p:regular r:id="rId23"/>
      <p:italic r:id="rId24"/>
    </p:embeddedFont>
    <p:embeddedFont>
      <p:font typeface="Hanken Grotesk SemiBold" pitchFamily="2" charset="77"/>
      <p:regular r:id="rId25"/>
      <p:bold r:id="rId26"/>
      <p:italic r:id="rId27"/>
      <p:boldItalic r:id="rId28"/>
    </p:embeddedFont>
    <p:embeddedFont>
      <p:font typeface="Montserrat" panose="02000505000000020004" pitchFamily="2" charset="77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Kierkels" initials="NK" lastIdx="23" clrIdx="0">
    <p:extLst>
      <p:ext uri="{19B8F6BF-5375-455C-9EA6-DF929625EA0E}">
        <p15:presenceInfo xmlns:p15="http://schemas.microsoft.com/office/powerpoint/2012/main" userId="Nicole Kierkels" providerId="None"/>
      </p:ext>
    </p:extLst>
  </p:cmAuthor>
  <p:cmAuthor id="2" name="Gijs van de Molengraft" initials="GvdM" lastIdx="2" clrIdx="1">
    <p:extLst>
      <p:ext uri="{19B8F6BF-5375-455C-9EA6-DF929625EA0E}">
        <p15:presenceInfo xmlns:p15="http://schemas.microsoft.com/office/powerpoint/2012/main" userId="S::gvandemolengraft@bom.nl::0e9d919a-bf77-44bb-8814-59cfbaed4551" providerId="AD"/>
      </p:ext>
    </p:extLst>
  </p:cmAuthor>
  <p:cmAuthor id="3" name="Stephan Botz" initials="SB" lastIdx="2" clrIdx="2">
    <p:extLst>
      <p:ext uri="{19B8F6BF-5375-455C-9EA6-DF929625EA0E}">
        <p15:presenceInfo xmlns:p15="http://schemas.microsoft.com/office/powerpoint/2012/main" userId="S::sbotz@bom.nl::e797bbea-2630-4f3f-98f0-ca9ff9b1f3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628"/>
    <a:srgbClr val="4A4A4A"/>
    <a:srgbClr val="00535D"/>
    <a:srgbClr val="29B7B9"/>
    <a:srgbClr val="60BCC9"/>
    <a:srgbClr val="08415E"/>
    <a:srgbClr val="FFFFFF"/>
    <a:srgbClr val="0099AD"/>
    <a:srgbClr val="0498AD"/>
    <a:srgbClr val="28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89CD4-C588-4D82-A37E-AE9FDCAE2D38}" v="22" dt="2026-06-08T17:55:24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 autoAdjust="0"/>
    <p:restoredTop sz="94726"/>
  </p:normalViewPr>
  <p:slideViewPr>
    <p:cSldViewPr snapToGrid="0">
      <p:cViewPr varScale="1">
        <p:scale>
          <a:sx n="120" d="100"/>
          <a:sy n="120" d="100"/>
        </p:scale>
        <p:origin x="608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21" Type="http://schemas.openxmlformats.org/officeDocument/2006/relationships/font" Target="fonts/font13.fntdata"/><Relationship Id="rId34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font" Target="fonts/font2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viewProps" Target="viewProps.xml"/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4D3C6-0754-4CA9-A3CE-5E71A35CCEBB}" type="datetimeFigureOut">
              <a:rPr lang="nl-NL" smtClean="0"/>
              <a:t>23-06-2026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064C2-1514-40D5-8608-F359C3EAE5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924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14D7C-0D65-413A-A04E-47EF3AA3B61C}" type="datetimeFigureOut">
              <a:rPr lang="nl-NL" smtClean="0"/>
              <a:t>23-06-2026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9386-E9C3-4695-A7BE-F3662A7BE4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49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04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A0D533A-BCB5-1165-0D95-2E10C4D2675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DC3F-2653-5A4E-5955-DC5270C0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66" y="484095"/>
            <a:ext cx="9717806" cy="637390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3FDE31E-4E16-CE86-2D87-1282E36369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39" y="1063738"/>
            <a:ext cx="5897764" cy="1481570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992312A-08A6-1FDE-7A27-B392FE1AD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039" y="2653075"/>
            <a:ext cx="3927296" cy="19332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6242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9989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err="1">
                <a:effectLst/>
              </a:rPr>
              <a:t>Vul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hier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een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hoofd</a:t>
            </a:r>
            <a:r>
              <a:rPr lang="en-GB">
                <a:effectLst/>
              </a:rPr>
              <a:t>-</a:t>
            </a:r>
            <a:br>
              <a:rPr lang="en-GB">
                <a:effectLst/>
              </a:rPr>
            </a:br>
            <a:r>
              <a:rPr lang="en-GB" err="1">
                <a:effectLst/>
              </a:rPr>
              <a:t>titel</a:t>
            </a:r>
            <a:r>
              <a:rPr lang="en-GB">
                <a:effectLst/>
              </a:rPr>
              <a:t> in</a:t>
            </a:r>
            <a:endParaRPr lang="en-N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1FAECD-C06C-43E9-3EB0-3F9C4F9B1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7" y="3380085"/>
            <a:ext cx="6780500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err="1">
                <a:effectLst/>
              </a:rPr>
              <a:t>Vul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hier</a:t>
            </a:r>
            <a:r>
              <a:rPr lang="en-GB">
                <a:effectLst/>
              </a:rPr>
              <a:t> de </a:t>
            </a:r>
            <a:r>
              <a:rPr lang="en-GB" err="1">
                <a:effectLst/>
              </a:rPr>
              <a:t>subtitel</a:t>
            </a:r>
            <a:r>
              <a:rPr lang="en-GB">
                <a:effectLst/>
              </a:rPr>
              <a:t> in</a:t>
            </a:r>
            <a:endParaRPr lang="en-NL"/>
          </a:p>
        </p:txBody>
      </p:sp>
      <p:pic>
        <p:nvPicPr>
          <p:cNvPr id="14" name="Picture 13" descr="A blue and green logo  AI-generated content may be incorrect.">
            <a:extLst>
              <a:ext uri="{FF2B5EF4-FFF2-40B4-BE49-F238E27FC236}">
                <a16:creationId xmlns:a16="http://schemas.microsoft.com/office/drawing/2014/main" id="{1B2C3029-D56B-F70A-EB1E-9C50D5044E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137" y="440778"/>
            <a:ext cx="3019118" cy="6030111"/>
          </a:xfrm>
          <a:prstGeom prst="rect">
            <a:avLst/>
          </a:prstGeom>
        </p:spPr>
      </p:pic>
      <p:pic>
        <p:nvPicPr>
          <p:cNvPr id="16" name="Picture 15" descr="A black and white logo  AI-generated content may be incorrect.">
            <a:extLst>
              <a:ext uri="{FF2B5EF4-FFF2-40B4-BE49-F238E27FC236}">
                <a16:creationId xmlns:a16="http://schemas.microsoft.com/office/drawing/2014/main" id="{F6245FEC-F3BD-52F8-BACA-EC8CA4361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055019"/>
            <a:ext cx="1155275" cy="4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sting Logos - Gritd (Black&amp;Whit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352910" y="6218324"/>
            <a:ext cx="678454" cy="167972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9EA8AF2C-A16F-FBF9-E642-397C0A5976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A89D94-978D-F3CA-08FF-214FE9CE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2665526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>
                <a:effectLst/>
              </a:rPr>
              <a:t>Revenue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models</a:t>
            </a:r>
            <a:endParaRPr lang="en-NL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35382F0-2F16-33A4-ED7A-D5E5EBD51C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614" y="2458637"/>
            <a:ext cx="2677750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74207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>
                <a:effectLst/>
              </a:rPr>
              <a:t>Customer commitment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9319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(big)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6795"/>
            <a:ext cx="8780088" cy="4901216"/>
          </a:xfrm>
        </p:spPr>
        <p:txBody>
          <a:bodyPr/>
          <a:lstStyle>
            <a:lvl1pPr>
              <a:lnSpc>
                <a:spcPts val="6367"/>
              </a:lnSpc>
              <a:defRPr sz="576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>
                <a:effectLst/>
              </a:rPr>
              <a:t>01 </a:t>
            </a:r>
            <a:r>
              <a:rPr lang="en-GB" err="1">
                <a:effectLst/>
              </a:rPr>
              <a:t>Introductie</a:t>
            </a:r>
            <a:r>
              <a:rPr lang="en-GB">
                <a:effectLst/>
              </a:rPr>
              <a:t> 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02 Over </a:t>
            </a:r>
            <a:r>
              <a:rPr lang="en-GB" err="1">
                <a:effectLst/>
              </a:rPr>
              <a:t>ons</a:t>
            </a:r>
            <a:r>
              <a:rPr lang="en-GB">
                <a:effectLst/>
              </a:rPr>
              <a:t> 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03 Het plan 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04 </a:t>
            </a:r>
            <a:r>
              <a:rPr lang="en-GB" err="1">
                <a:effectLst/>
              </a:rPr>
              <a:t>Uitdagingen</a:t>
            </a:r>
            <a:r>
              <a:rPr lang="en-GB">
                <a:effectLst/>
              </a:rPr>
              <a:t> 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05 </a:t>
            </a:r>
            <a:r>
              <a:rPr lang="en-GB" err="1">
                <a:effectLst/>
              </a:rPr>
              <a:t>Nog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een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titel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06 </a:t>
            </a:r>
            <a:r>
              <a:rPr lang="en-GB" err="1">
                <a:effectLst/>
              </a:rPr>
              <a:t>Laatste</a:t>
            </a:r>
            <a:r>
              <a:rPr lang="en-GB">
                <a:effectLst/>
              </a:rPr>
              <a:t> slide</a:t>
            </a:r>
            <a:endParaRPr lang="en-NL"/>
          </a:p>
        </p:txBody>
      </p:sp>
      <p:pic>
        <p:nvPicPr>
          <p:cNvPr id="13" name="Picture 12" descr="A black and white logo  AI-generated content may be incorrect.">
            <a:extLst>
              <a:ext uri="{FF2B5EF4-FFF2-40B4-BE49-F238E27FC236}">
                <a16:creationId xmlns:a16="http://schemas.microsoft.com/office/drawing/2014/main" id="{A9BE5814-C8FE-B431-280E-4C10787DF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FCB2FF6-089B-9930-40D6-36BB2E9D5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8" y="551155"/>
            <a:ext cx="4482466" cy="298618"/>
          </a:xfrm>
        </p:spPr>
        <p:txBody>
          <a:bodyPr/>
          <a:lstStyle>
            <a:lvl1pPr>
              <a:defRPr sz="1940" b="1" i="0">
                <a:solidFill>
                  <a:srgbClr val="9DFF89"/>
                </a:solidFill>
                <a:latin typeface="Hanken Grotesk SemiBold" pitchFamily="2" charset="77"/>
              </a:defRPr>
            </a:lvl1pPr>
          </a:lstStyle>
          <a:p>
            <a:pPr lvl="0"/>
            <a:r>
              <a:rPr lang="en-GB">
                <a:effectLst/>
              </a:rPr>
              <a:t>AGENDA</a:t>
            </a:r>
            <a:endParaRPr lang="en-NL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E3AE08C7-037D-6870-94C3-57C961824E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167972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48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 no number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>
                <a:effectLst/>
              </a:rPr>
              <a:t>Titel </a:t>
            </a:r>
            <a:r>
              <a:rPr lang="en-GB" err="1">
                <a:effectLst/>
              </a:rPr>
              <a:t>hier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Over twee regels</a:t>
            </a:r>
            <a:endParaRPr lang="en-NL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7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 - Gritd (Black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10015077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err="1">
                <a:effectLst/>
              </a:rPr>
              <a:t>Typ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hier</a:t>
            </a:r>
            <a:r>
              <a:rPr lang="en-GB">
                <a:effectLst/>
              </a:rPr>
              <a:t> je </a:t>
            </a:r>
            <a:r>
              <a:rPr lang="en-GB" err="1">
                <a:effectLst/>
              </a:rPr>
              <a:t>titel</a:t>
            </a:r>
            <a:r>
              <a:rPr lang="en-GB">
                <a:effectLst/>
              </a:rPr>
              <a:t> in over 1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of 2 regels</a:t>
            </a:r>
            <a:endParaRPr lang="en-NL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167972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D71A3D8-D144-AE1F-5F2D-069139CDF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7" y="2622634"/>
            <a:ext cx="4779009" cy="317281"/>
          </a:xfrm>
        </p:spPr>
        <p:txBody>
          <a:bodyPr/>
          <a:lstStyle>
            <a:lvl1pPr>
              <a:defRPr sz="2062" b="0" i="0">
                <a:solidFill>
                  <a:srgbClr val="9DFF89">
                    <a:alpha val="90000"/>
                  </a:srgbClr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>
                <a:effectLst/>
              </a:rPr>
              <a:t>En </a:t>
            </a:r>
            <a:r>
              <a:rPr lang="en-GB" err="1">
                <a:effectLst/>
              </a:rPr>
              <a:t>hier</a:t>
            </a:r>
            <a:r>
              <a:rPr lang="en-GB">
                <a:effectLst/>
              </a:rPr>
              <a:t> de </a:t>
            </a:r>
            <a:r>
              <a:rPr lang="en-GB" err="1">
                <a:effectLst/>
              </a:rPr>
              <a:t>subtitel</a:t>
            </a:r>
            <a:endParaRPr lang="en-NL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3375966"/>
            <a:ext cx="6608171" cy="821198"/>
          </a:xfrm>
        </p:spPr>
        <p:txBody>
          <a:bodyPr/>
          <a:lstStyle>
            <a:lvl1pPr>
              <a:defRPr sz="2668" b="0" i="0">
                <a:solidFill>
                  <a:schemeClr val="bg1">
                    <a:alpha val="90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>
                <a:effectLst/>
              </a:rPr>
              <a:t>Hier is </a:t>
            </a:r>
            <a:r>
              <a:rPr lang="en-GB" err="1">
                <a:effectLst/>
              </a:rPr>
              <a:t>ruimte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voor</a:t>
            </a:r>
            <a:r>
              <a:rPr lang="en-GB">
                <a:effectLst/>
              </a:rPr>
              <a:t> de </a:t>
            </a:r>
            <a:r>
              <a:rPr lang="en-GB" err="1">
                <a:effectLst/>
              </a:rPr>
              <a:t>bodytekst</a:t>
            </a:r>
            <a:endParaRPr lang="en-NL"/>
          </a:p>
        </p:txBody>
      </p:sp>
      <p:pic>
        <p:nvPicPr>
          <p:cNvPr id="3" name="Picture 2" descr="A black and white logo  AI-generated content may be incorrect.">
            <a:extLst>
              <a:ext uri="{FF2B5EF4-FFF2-40B4-BE49-F238E27FC236}">
                <a16:creationId xmlns:a16="http://schemas.microsoft.com/office/drawing/2014/main" id="{8385BDAC-5456-F4ED-36E0-B827CB4F3F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40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ONT Framework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9989"/>
            <a:ext cx="7255126" cy="2169410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hoofdtitel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1FAECD-C06C-43E9-3EB0-3F9C4F9B1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7" y="3380085"/>
            <a:ext cx="6780500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pic>
        <p:nvPicPr>
          <p:cNvPr id="16" name="Picture 15" descr="A black and white logo  AI-generated content may be incorrect.">
            <a:extLst>
              <a:ext uri="{FF2B5EF4-FFF2-40B4-BE49-F238E27FC236}">
                <a16:creationId xmlns:a16="http://schemas.microsoft.com/office/drawing/2014/main" id="{F6245FEC-F3BD-52F8-BACA-EC8CA4361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055019"/>
            <a:ext cx="1155275" cy="415870"/>
          </a:xfrm>
          <a:prstGeom prst="rect">
            <a:avLst/>
          </a:prstGeom>
        </p:spPr>
      </p:pic>
      <p:pic>
        <p:nvPicPr>
          <p:cNvPr id="4" name="Picture 3" descr="A black and blue background  AI-generated content may be incorrect.">
            <a:extLst>
              <a:ext uri="{FF2B5EF4-FFF2-40B4-BE49-F238E27FC236}">
                <a16:creationId xmlns:a16="http://schemas.microsoft.com/office/drawing/2014/main" id="{2679A1D2-90F1-3024-9A7A-DC25EF8587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846" y="702036"/>
            <a:ext cx="10948154" cy="61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Text - Gritd (Cream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9" y="845837"/>
            <a:ext cx="10015077" cy="1493088"/>
          </a:xfrm>
        </p:spPr>
        <p:txBody>
          <a:bodyPr/>
          <a:lstStyle>
            <a:lvl1pPr>
              <a:lnSpc>
                <a:spcPct val="100000"/>
              </a:lnSpc>
              <a:defRPr sz="4850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Typ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je </a:t>
            </a:r>
            <a:r>
              <a:rPr lang="en-GB" dirty="0" err="1">
                <a:effectLst/>
              </a:rPr>
              <a:t>titel</a:t>
            </a:r>
            <a:r>
              <a:rPr lang="en-GB" dirty="0">
                <a:effectLst/>
              </a:rPr>
              <a:t> in over 1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of 2 regels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6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>
              <a:solidFill>
                <a:srgbClr val="01060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D71A3D8-D144-AE1F-5F2D-069139CDF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7" y="2622636"/>
            <a:ext cx="4779009" cy="317281"/>
          </a:xfrm>
        </p:spPr>
        <p:txBody>
          <a:bodyPr/>
          <a:lstStyle>
            <a:lvl1pPr>
              <a:defRPr sz="2061" b="0" i="0">
                <a:solidFill>
                  <a:srgbClr val="010606">
                    <a:alpha val="90000"/>
                  </a:srgbClr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En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endParaRPr lang="en-NL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3375967"/>
            <a:ext cx="6608171" cy="410599"/>
          </a:xfrm>
        </p:spPr>
        <p:txBody>
          <a:bodyPr/>
          <a:lstStyle>
            <a:lvl1pPr>
              <a:defRPr sz="2667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Hier is </a:t>
            </a:r>
            <a:r>
              <a:rPr lang="en-GB" dirty="0" err="1">
                <a:effectLst/>
              </a:rPr>
              <a:t>ruimte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voor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bodytekst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05106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9989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hoofd</a:t>
            </a:r>
            <a:r>
              <a:rPr lang="en-GB" dirty="0">
                <a:effectLst/>
              </a:rPr>
              <a:t>-</a:t>
            </a:r>
            <a:br>
              <a:rPr lang="en-GB" dirty="0">
                <a:effectLst/>
              </a:rPr>
            </a:br>
            <a:r>
              <a:rPr lang="en-GB" dirty="0" err="1">
                <a:effectLst/>
              </a:rPr>
              <a:t>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1FAECD-C06C-43E9-3EB0-3F9C4F9B1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7" y="3380085"/>
            <a:ext cx="6780500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pic>
        <p:nvPicPr>
          <p:cNvPr id="14" name="Picture 13" descr="A blue and green logo  AI-generated content may be incorrect.">
            <a:extLst>
              <a:ext uri="{FF2B5EF4-FFF2-40B4-BE49-F238E27FC236}">
                <a16:creationId xmlns:a16="http://schemas.microsoft.com/office/drawing/2014/main" id="{1B2C3029-D56B-F70A-EB1E-9C50D5044E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137" y="440778"/>
            <a:ext cx="3019118" cy="6030111"/>
          </a:xfrm>
          <a:prstGeom prst="rect">
            <a:avLst/>
          </a:prstGeom>
        </p:spPr>
      </p:pic>
      <p:pic>
        <p:nvPicPr>
          <p:cNvPr id="16" name="Picture 15" descr="A black and white logo  AI-generated content may be incorrect.">
            <a:extLst>
              <a:ext uri="{FF2B5EF4-FFF2-40B4-BE49-F238E27FC236}">
                <a16:creationId xmlns:a16="http://schemas.microsoft.com/office/drawing/2014/main" id="{F6245FEC-F3BD-52F8-BACA-EC8CA4361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055019"/>
            <a:ext cx="1155275" cy="4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60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Framework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9989"/>
            <a:ext cx="7255126" cy="2169410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hoofdtitel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1FAECD-C06C-43E9-3EB0-3F9C4F9B1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7" y="3380085"/>
            <a:ext cx="6780500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pic>
        <p:nvPicPr>
          <p:cNvPr id="16" name="Picture 15" descr="A black and white logo  AI-generated content may be incorrect.">
            <a:extLst>
              <a:ext uri="{FF2B5EF4-FFF2-40B4-BE49-F238E27FC236}">
                <a16:creationId xmlns:a16="http://schemas.microsoft.com/office/drawing/2014/main" id="{F6245FEC-F3BD-52F8-BACA-EC8CA4361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055019"/>
            <a:ext cx="1155275" cy="415870"/>
          </a:xfrm>
          <a:prstGeom prst="rect">
            <a:avLst/>
          </a:prstGeom>
        </p:spPr>
      </p:pic>
      <p:pic>
        <p:nvPicPr>
          <p:cNvPr id="4" name="Picture 3" descr="A black and blue background  AI-generated content may be incorrect.">
            <a:extLst>
              <a:ext uri="{FF2B5EF4-FFF2-40B4-BE49-F238E27FC236}">
                <a16:creationId xmlns:a16="http://schemas.microsoft.com/office/drawing/2014/main" id="{2679A1D2-90F1-3024-9A7A-DC25EF8587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846" y="702036"/>
            <a:ext cx="10948154" cy="61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met één afgeronde hoek 2">
            <a:extLst>
              <a:ext uri="{FF2B5EF4-FFF2-40B4-BE49-F238E27FC236}">
                <a16:creationId xmlns:a16="http://schemas.microsoft.com/office/drawing/2014/main" id="{FDF0249C-EBB8-008A-57ED-97EF57F80AAA}"/>
              </a:ext>
            </a:extLst>
          </p:cNvPr>
          <p:cNvSpPr/>
          <p:nvPr userDrawn="1"/>
        </p:nvSpPr>
        <p:spPr>
          <a:xfrm rot="10800000" flipH="1">
            <a:off x="0" y="-2"/>
            <a:ext cx="11353800" cy="6242249"/>
          </a:xfrm>
          <a:prstGeom prst="round1Rect">
            <a:avLst>
              <a:gd name="adj" fmla="val 4798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448D42C-95A4-14B0-EDD7-708D24FA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26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A23A54F-F1F3-BB45-615E-799E45E343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50066"/>
            <a:ext cx="9126415" cy="4034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Second level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EC05EF-1CB4-9708-37EA-1DD74F954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294" y="6403270"/>
            <a:ext cx="734143" cy="2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5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Framework photo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9989"/>
            <a:ext cx="7255126" cy="2169410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hoofdtitel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1FAECD-C06C-43E9-3EB0-3F9C4F9B1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7" y="3380085"/>
            <a:ext cx="6780500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pic>
        <p:nvPicPr>
          <p:cNvPr id="16" name="Picture 15" descr="A black and white logo  AI-generated content may be incorrect.">
            <a:extLst>
              <a:ext uri="{FF2B5EF4-FFF2-40B4-BE49-F238E27FC236}">
                <a16:creationId xmlns:a16="http://schemas.microsoft.com/office/drawing/2014/main" id="{F6245FEC-F3BD-52F8-BACA-EC8CA4361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055019"/>
            <a:ext cx="1155275" cy="415870"/>
          </a:xfrm>
          <a:prstGeom prst="rect">
            <a:avLst/>
          </a:prstGeom>
        </p:spPr>
      </p:pic>
      <p:pic>
        <p:nvPicPr>
          <p:cNvPr id="3" name="Picture 2" descr="A group of men sitting at a table  AI-generated content may be incorrect.">
            <a:extLst>
              <a:ext uri="{FF2B5EF4-FFF2-40B4-BE49-F238E27FC236}">
                <a16:creationId xmlns:a16="http://schemas.microsoft.com/office/drawing/2014/main" id="{6F80DC8F-E1EE-8896-A2F1-80D8310B72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6463" y="651679"/>
            <a:ext cx="9605537" cy="62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6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(big)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6795"/>
            <a:ext cx="8780088" cy="4901216"/>
          </a:xfrm>
        </p:spPr>
        <p:txBody>
          <a:bodyPr/>
          <a:lstStyle>
            <a:lvl1pPr>
              <a:lnSpc>
                <a:spcPts val="6367"/>
              </a:lnSpc>
              <a:defRPr sz="576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01 </a:t>
            </a:r>
            <a:r>
              <a:rPr lang="en-GB" dirty="0" err="1">
                <a:effectLst/>
              </a:rPr>
              <a:t>Introductie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02 Over </a:t>
            </a:r>
            <a:r>
              <a:rPr lang="en-GB" dirty="0" err="1">
                <a:effectLst/>
              </a:rPr>
              <a:t>ons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03 Het plan 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04 </a:t>
            </a:r>
            <a:r>
              <a:rPr lang="en-GB" dirty="0" err="1">
                <a:effectLst/>
              </a:rPr>
              <a:t>Uitdagingen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05 </a:t>
            </a:r>
            <a:r>
              <a:rPr lang="en-GB" dirty="0" err="1">
                <a:effectLst/>
              </a:rPr>
              <a:t>Nog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titel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06 </a:t>
            </a:r>
            <a:r>
              <a:rPr lang="en-GB" dirty="0" err="1">
                <a:effectLst/>
              </a:rPr>
              <a:t>Laatste</a:t>
            </a:r>
            <a:r>
              <a:rPr lang="en-GB" dirty="0">
                <a:effectLst/>
              </a:rPr>
              <a:t> slide</a:t>
            </a:r>
            <a:endParaRPr lang="en-NL" dirty="0"/>
          </a:p>
        </p:txBody>
      </p:sp>
      <p:pic>
        <p:nvPicPr>
          <p:cNvPr id="13" name="Picture 12" descr="A black and white logo  AI-generated content may be incorrect.">
            <a:extLst>
              <a:ext uri="{FF2B5EF4-FFF2-40B4-BE49-F238E27FC236}">
                <a16:creationId xmlns:a16="http://schemas.microsoft.com/office/drawing/2014/main" id="{A9BE5814-C8FE-B431-280E-4C10787DF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FCB2FF6-089B-9930-40D6-36BB2E9D5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8" y="551155"/>
            <a:ext cx="4482466" cy="298618"/>
          </a:xfrm>
        </p:spPr>
        <p:txBody>
          <a:bodyPr/>
          <a:lstStyle>
            <a:lvl1pPr>
              <a:defRPr sz="1940" b="1" i="0">
                <a:solidFill>
                  <a:srgbClr val="9DFF89"/>
                </a:solidFill>
                <a:latin typeface="Hanken Grotesk SemiBold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AGENDA</a:t>
            </a:r>
            <a:endParaRPr lang="en-NL" dirty="0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E3AE08C7-037D-6870-94C3-57C961824E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3907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(small)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6795"/>
            <a:ext cx="4482466" cy="4901216"/>
          </a:xfrm>
        </p:spPr>
        <p:txBody>
          <a:bodyPr/>
          <a:lstStyle>
            <a:lvl1pPr>
              <a:lnSpc>
                <a:spcPts val="6367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01 </a:t>
            </a:r>
            <a:r>
              <a:rPr lang="en-GB" dirty="0" err="1">
                <a:effectLst/>
              </a:rPr>
              <a:t>Introductie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02 Over </a:t>
            </a:r>
            <a:r>
              <a:rPr lang="en-GB" dirty="0" err="1">
                <a:effectLst/>
              </a:rPr>
              <a:t>ons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03 Het plan 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04 </a:t>
            </a:r>
            <a:r>
              <a:rPr lang="en-GB" dirty="0" err="1">
                <a:effectLst/>
              </a:rPr>
              <a:t>Uitdagingen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05 </a:t>
            </a:r>
            <a:r>
              <a:rPr lang="en-GB" dirty="0" err="1">
                <a:effectLst/>
              </a:rPr>
              <a:t>Nog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titel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06 </a:t>
            </a:r>
            <a:r>
              <a:rPr lang="en-GB" dirty="0" err="1">
                <a:effectLst/>
              </a:rPr>
              <a:t>Laatste</a:t>
            </a:r>
            <a:r>
              <a:rPr lang="en-GB" dirty="0">
                <a:effectLst/>
              </a:rPr>
              <a:t> slide</a:t>
            </a:r>
            <a:endParaRPr lang="en-NL" dirty="0"/>
          </a:p>
        </p:txBody>
      </p:sp>
      <p:pic>
        <p:nvPicPr>
          <p:cNvPr id="13" name="Picture 12" descr="A black and white logo  AI-generated content may be incorrect.">
            <a:extLst>
              <a:ext uri="{FF2B5EF4-FFF2-40B4-BE49-F238E27FC236}">
                <a16:creationId xmlns:a16="http://schemas.microsoft.com/office/drawing/2014/main" id="{A9BE5814-C8FE-B431-280E-4C10787DF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FCB2FF6-089B-9930-40D6-36BB2E9D5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8" y="551155"/>
            <a:ext cx="4482466" cy="298618"/>
          </a:xfrm>
        </p:spPr>
        <p:txBody>
          <a:bodyPr/>
          <a:lstStyle>
            <a:lvl1pPr>
              <a:defRPr sz="1940" b="1" i="0">
                <a:solidFill>
                  <a:srgbClr val="9DFF89"/>
                </a:solidFill>
                <a:latin typeface="Hanken Grotesk SemiBold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AGENDA</a:t>
            </a:r>
            <a:endParaRPr lang="en-NL" dirty="0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E3AE08C7-037D-6870-94C3-57C961824E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DFF87-31BC-FE5F-3115-2B67A8A2B56B}"/>
              </a:ext>
            </a:extLst>
          </p:cNvPr>
          <p:cNvSpPr txBox="1">
            <a:spLocks/>
          </p:cNvSpPr>
          <p:nvPr userDrawn="1"/>
        </p:nvSpPr>
        <p:spPr>
          <a:xfrm>
            <a:off x="6096000" y="976794"/>
            <a:ext cx="4482466" cy="38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0500"/>
              </a:lnSpc>
              <a:defRPr sz="8000" b="0" i="0" spc="-300">
                <a:solidFill>
                  <a:schemeClr val="bg1"/>
                </a:solidFill>
                <a:latin typeface="Hanken Grotesk" pitchFamily="2" charset="77"/>
                <a:ea typeface="+mj-ea"/>
                <a:cs typeface="+mj-cs"/>
              </a:defRPr>
            </a:lvl1pPr>
          </a:lstStyle>
          <a:p>
            <a:r>
              <a:rPr lang="en-GB" sz="4851" dirty="0"/>
              <a:t>07 Titel </a:t>
            </a:r>
            <a:endParaRPr lang="en-NL" sz="4851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4CD6C20-3A81-6998-BE12-B2999C14B8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5257" y="976794"/>
            <a:ext cx="6099851" cy="4479264"/>
          </a:xfrm>
        </p:spPr>
        <p:txBody>
          <a:bodyPr/>
          <a:lstStyle>
            <a:lvl1pPr>
              <a:defRPr sz="4851" b="0" i="0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01 </a:t>
            </a:r>
            <a:r>
              <a:rPr lang="en-GB" dirty="0" err="1">
                <a:effectLst/>
              </a:rPr>
              <a:t>Introductie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02 Over </a:t>
            </a:r>
            <a:r>
              <a:rPr lang="en-GB" dirty="0" err="1">
                <a:effectLst/>
              </a:rPr>
              <a:t>ons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03 Het plan 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04 </a:t>
            </a:r>
            <a:r>
              <a:rPr lang="en-GB" dirty="0" err="1">
                <a:effectLst/>
              </a:rPr>
              <a:t>Uitdagingen</a:t>
            </a:r>
            <a:r>
              <a:rPr lang="en-GB" dirty="0">
                <a:effectLst/>
              </a:rPr>
              <a:t> 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05 </a:t>
            </a:r>
            <a:r>
              <a:rPr lang="en-GB" dirty="0" err="1">
                <a:effectLst/>
              </a:rPr>
              <a:t>Nog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titel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06 </a:t>
            </a:r>
            <a:r>
              <a:rPr lang="en-GB" dirty="0" err="1">
                <a:effectLst/>
              </a:rPr>
              <a:t>Laatste</a:t>
            </a:r>
            <a:r>
              <a:rPr lang="en-GB" dirty="0">
                <a:effectLst/>
              </a:rPr>
              <a:t>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28832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2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23F19A-414E-9750-8090-48E9D28D5A5F}"/>
              </a:ext>
            </a:extLst>
          </p:cNvPr>
          <p:cNvSpPr txBox="1"/>
          <p:nvPr userDrawn="1"/>
        </p:nvSpPr>
        <p:spPr>
          <a:xfrm>
            <a:off x="2399121" y="-1284191"/>
            <a:ext cx="12892867" cy="1119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162" b="1" i="0" dirty="0">
                <a:latin typeface="Hanken Grotesk SemiBold" pitchFamily="2" charset="77"/>
              </a:rPr>
              <a:t>02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 dirty="0">
                <a:effectLst/>
              </a:rPr>
              <a:t>Titel </a:t>
            </a:r>
            <a:r>
              <a:rPr lang="en-GB" dirty="0" err="1">
                <a:effectLst/>
              </a:rPr>
              <a:t>hier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Over twee regels</a:t>
            </a:r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84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no number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 dirty="0">
                <a:effectLst/>
              </a:rPr>
              <a:t>Titel </a:t>
            </a:r>
            <a:r>
              <a:rPr lang="en-GB" dirty="0" err="1">
                <a:effectLst/>
              </a:rPr>
              <a:t>hier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Over twee regels</a:t>
            </a:r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21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23F19A-414E-9750-8090-48E9D28D5A5F}"/>
              </a:ext>
            </a:extLst>
          </p:cNvPr>
          <p:cNvSpPr txBox="1"/>
          <p:nvPr userDrawn="1"/>
        </p:nvSpPr>
        <p:spPr>
          <a:xfrm>
            <a:off x="2399121" y="-1284191"/>
            <a:ext cx="12892867" cy="1119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162" b="1" i="0" dirty="0">
                <a:latin typeface="Hanken Grotesk SemiBold" pitchFamily="2" charset="77"/>
              </a:rPr>
              <a:t>01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 dirty="0">
                <a:effectLst/>
              </a:rPr>
              <a:t>Titel </a:t>
            </a:r>
            <a:r>
              <a:rPr lang="en-GB" dirty="0" err="1">
                <a:effectLst/>
              </a:rPr>
              <a:t>hier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Over twee regels</a:t>
            </a:r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6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3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23F19A-414E-9750-8090-48E9D28D5A5F}"/>
              </a:ext>
            </a:extLst>
          </p:cNvPr>
          <p:cNvSpPr txBox="1"/>
          <p:nvPr userDrawn="1"/>
        </p:nvSpPr>
        <p:spPr>
          <a:xfrm>
            <a:off x="2399121" y="-1284191"/>
            <a:ext cx="12892867" cy="1119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162" b="1" i="0" dirty="0">
                <a:latin typeface="Hanken Grotesk SemiBold" pitchFamily="2" charset="77"/>
              </a:rPr>
              <a:t>03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 dirty="0">
                <a:effectLst/>
              </a:rPr>
              <a:t>Titel </a:t>
            </a:r>
            <a:r>
              <a:rPr lang="en-GB" dirty="0" err="1">
                <a:effectLst/>
              </a:rPr>
              <a:t>hier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Over twee regels</a:t>
            </a:r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6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4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23F19A-414E-9750-8090-48E9D28D5A5F}"/>
              </a:ext>
            </a:extLst>
          </p:cNvPr>
          <p:cNvSpPr txBox="1"/>
          <p:nvPr userDrawn="1"/>
        </p:nvSpPr>
        <p:spPr>
          <a:xfrm>
            <a:off x="2399121" y="-1284191"/>
            <a:ext cx="12892867" cy="1119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162" b="1" i="0" dirty="0">
                <a:latin typeface="Hanken Grotesk SemiBold" pitchFamily="2" charset="77"/>
              </a:rPr>
              <a:t>04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 dirty="0">
                <a:effectLst/>
              </a:rPr>
              <a:t>Titel </a:t>
            </a:r>
            <a:r>
              <a:rPr lang="en-GB" dirty="0" err="1">
                <a:effectLst/>
              </a:rPr>
              <a:t>hier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Over twee regels</a:t>
            </a:r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52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5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23F19A-414E-9750-8090-48E9D28D5A5F}"/>
              </a:ext>
            </a:extLst>
          </p:cNvPr>
          <p:cNvSpPr txBox="1"/>
          <p:nvPr userDrawn="1"/>
        </p:nvSpPr>
        <p:spPr>
          <a:xfrm>
            <a:off x="2399121" y="-1284191"/>
            <a:ext cx="12892867" cy="1119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162" b="1" i="0" dirty="0">
                <a:latin typeface="Hanken Grotesk SemiBold" pitchFamily="2" charset="77"/>
              </a:rPr>
              <a:t>05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3480536"/>
            <a:ext cx="10015077" cy="2169371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GB" dirty="0">
                <a:effectLst/>
              </a:rPr>
              <a:t>Titel </a:t>
            </a:r>
            <a:r>
              <a:rPr lang="en-GB" dirty="0" err="1">
                <a:effectLst/>
              </a:rPr>
              <a:t>hier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Over twee regels</a:t>
            </a:r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3DBA601B-2D85-D23E-09D0-35C8C772E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91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Gritd (Black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73134"/>
            <a:ext cx="6423327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Setting up our goals for the next quarter</a:t>
            </a:r>
            <a:endParaRPr lang="en-NL" dirty="0"/>
          </a:p>
        </p:txBody>
      </p:sp>
      <p:pic>
        <p:nvPicPr>
          <p:cNvPr id="13" name="Picture 12" descr="A black and white logo  AI-generated content may be incorrect.">
            <a:extLst>
              <a:ext uri="{FF2B5EF4-FFF2-40B4-BE49-F238E27FC236}">
                <a16:creationId xmlns:a16="http://schemas.microsoft.com/office/drawing/2014/main" id="{A9BE5814-C8FE-B431-280E-4C10787DF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85131B2-4DD1-7570-EAAC-DF247B480D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8" y="3794601"/>
            <a:ext cx="3049925" cy="279954"/>
          </a:xfrm>
        </p:spPr>
        <p:txBody>
          <a:bodyPr/>
          <a:lstStyle>
            <a:lvl1pPr>
              <a:defRPr sz="1819" b="0" i="0" spc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698">
                <a:solidFill>
                  <a:schemeClr val="bg1"/>
                </a:solidFill>
                <a:latin typeface="Hanken Grotesk" pitchFamily="2" charset="77"/>
              </a:defRPr>
            </a:lvl2pPr>
            <a:lvl3pPr>
              <a:defRPr sz="1698">
                <a:solidFill>
                  <a:schemeClr val="bg1"/>
                </a:solidFill>
                <a:latin typeface="Hanken Grotesk" pitchFamily="2" charset="77"/>
              </a:defRPr>
            </a:lvl3pPr>
            <a:lvl4pPr>
              <a:defRPr sz="1698">
                <a:solidFill>
                  <a:schemeClr val="bg1"/>
                </a:solidFill>
                <a:latin typeface="Hanken Grotesk" pitchFamily="2" charset="77"/>
              </a:defRPr>
            </a:lvl4pPr>
            <a:lvl5pPr>
              <a:defRPr sz="1698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GB" dirty="0" err="1">
                <a:effectLst/>
              </a:rPr>
              <a:t>Onderwerp</a:t>
            </a:r>
            <a:r>
              <a:rPr lang="en-GB" dirty="0">
                <a:effectLst/>
              </a:rPr>
              <a:t> 1</a:t>
            </a:r>
            <a:endParaRPr lang="en-NL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3E5373E-4F31-6337-C0D8-DF845254E4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3772" y="3794601"/>
            <a:ext cx="3049925" cy="279954"/>
          </a:xfrm>
        </p:spPr>
        <p:txBody>
          <a:bodyPr/>
          <a:lstStyle>
            <a:lvl1pPr>
              <a:defRPr sz="1819" b="0" i="0" spc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698">
                <a:solidFill>
                  <a:schemeClr val="bg1"/>
                </a:solidFill>
                <a:latin typeface="Hanken Grotesk" pitchFamily="2" charset="77"/>
              </a:defRPr>
            </a:lvl2pPr>
            <a:lvl3pPr>
              <a:defRPr sz="1698">
                <a:solidFill>
                  <a:schemeClr val="bg1"/>
                </a:solidFill>
                <a:latin typeface="Hanken Grotesk" pitchFamily="2" charset="77"/>
              </a:defRPr>
            </a:lvl3pPr>
            <a:lvl4pPr>
              <a:defRPr sz="1698">
                <a:solidFill>
                  <a:schemeClr val="bg1"/>
                </a:solidFill>
                <a:latin typeface="Hanken Grotesk" pitchFamily="2" charset="77"/>
              </a:defRPr>
            </a:lvl4pPr>
            <a:lvl5pPr>
              <a:defRPr sz="1698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GB" dirty="0" err="1">
                <a:effectLst/>
              </a:rPr>
              <a:t>Onderwerp</a:t>
            </a:r>
            <a:r>
              <a:rPr lang="en-GB" dirty="0">
                <a:effectLst/>
              </a:rPr>
              <a:t> 2</a:t>
            </a:r>
            <a:endParaRPr lang="en-NL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56B55F78-C07F-4E98-A406-0E83E53ED9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9284" y="3814495"/>
            <a:ext cx="3604457" cy="279954"/>
          </a:xfrm>
        </p:spPr>
        <p:txBody>
          <a:bodyPr/>
          <a:lstStyle>
            <a:lvl1pPr>
              <a:defRPr sz="1819" b="0" i="0" spc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698">
                <a:solidFill>
                  <a:schemeClr val="bg1"/>
                </a:solidFill>
                <a:latin typeface="Hanken Grotesk" pitchFamily="2" charset="77"/>
              </a:defRPr>
            </a:lvl2pPr>
            <a:lvl3pPr>
              <a:defRPr sz="1698">
                <a:solidFill>
                  <a:schemeClr val="bg1"/>
                </a:solidFill>
                <a:latin typeface="Hanken Grotesk" pitchFamily="2" charset="77"/>
              </a:defRPr>
            </a:lvl3pPr>
            <a:lvl4pPr>
              <a:defRPr sz="1698">
                <a:solidFill>
                  <a:schemeClr val="bg1"/>
                </a:solidFill>
                <a:latin typeface="Hanken Grotesk" pitchFamily="2" charset="77"/>
              </a:defRPr>
            </a:lvl4pPr>
            <a:lvl5pPr>
              <a:defRPr sz="1698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GB" dirty="0" err="1">
                <a:effectLst/>
              </a:rPr>
              <a:t>Onderwerp</a:t>
            </a:r>
            <a:r>
              <a:rPr lang="en-GB" dirty="0">
                <a:effectLst/>
              </a:rPr>
              <a:t> 3</a:t>
            </a:r>
            <a:endParaRPr lang="en-NL" dirty="0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4A062EEE-5147-76A8-A3AA-898EE9FEB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72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F6BD9C37-9F4A-9C26-4157-BC42DB4072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5450" y="1698625"/>
            <a:ext cx="11035708" cy="428625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31B8B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8FB8352-F27B-9AC1-A21E-CAB2A8F0E7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450" y="2509283"/>
            <a:ext cx="11036078" cy="354118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2"/>
                </a:solidFill>
                <a:latin typeface="+mj-lt"/>
              </a:defRPr>
            </a:lvl1pPr>
            <a:lvl2pPr>
              <a:defRPr b="0" i="0">
                <a:solidFill>
                  <a:schemeClr val="tx2"/>
                </a:solidFill>
                <a:latin typeface="+mj-lt"/>
              </a:defRPr>
            </a:lvl2pPr>
            <a:lvl3pPr>
              <a:defRPr b="0" i="0">
                <a:solidFill>
                  <a:schemeClr val="tx2"/>
                </a:solidFill>
                <a:latin typeface="+mj-lt"/>
              </a:defRPr>
            </a:lvl3pPr>
            <a:lvl4pPr>
              <a:defRPr b="0" i="0">
                <a:solidFill>
                  <a:schemeClr val="tx2"/>
                </a:solidFill>
                <a:latin typeface="+mj-lt"/>
              </a:defRPr>
            </a:lvl4pPr>
            <a:lvl5pPr>
              <a:defRPr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6DF420-687E-7813-7AF8-C66A525423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294" y="6403270"/>
            <a:ext cx="734143" cy="259344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D04FA3-A06B-BB98-1EF0-2ECAEDB0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65125"/>
            <a:ext cx="9126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2929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locks - Gritd (Black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451DB2-58AC-59F7-89FC-7B406D54FCBE}"/>
              </a:ext>
            </a:extLst>
          </p:cNvPr>
          <p:cNvSpPr/>
          <p:nvPr userDrawn="1"/>
        </p:nvSpPr>
        <p:spPr>
          <a:xfrm>
            <a:off x="365837" y="3429000"/>
            <a:ext cx="3696879" cy="2171764"/>
          </a:xfrm>
          <a:prstGeom prst="roundRect">
            <a:avLst>
              <a:gd name="adj" fmla="val 9575"/>
            </a:avLst>
          </a:prstGeom>
          <a:solidFill>
            <a:schemeClr val="bg1">
              <a:alpha val="149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0778DB-0437-3B36-93E9-04F6AC8B0A8A}"/>
              </a:ext>
            </a:extLst>
          </p:cNvPr>
          <p:cNvSpPr/>
          <p:nvPr userDrawn="1"/>
        </p:nvSpPr>
        <p:spPr>
          <a:xfrm>
            <a:off x="4247561" y="3429000"/>
            <a:ext cx="3696879" cy="2171764"/>
          </a:xfrm>
          <a:prstGeom prst="roundRect">
            <a:avLst>
              <a:gd name="adj" fmla="val 9575"/>
            </a:avLst>
          </a:prstGeom>
          <a:solidFill>
            <a:schemeClr val="bg1">
              <a:alpha val="149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10015077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Oplossing</a:t>
            </a:r>
            <a:r>
              <a:rPr lang="en-GB" dirty="0">
                <a:effectLst/>
              </a:rPr>
              <a:t>: het SRP – </a:t>
            </a:r>
            <a:r>
              <a:rPr lang="en-GB" dirty="0" err="1">
                <a:effectLst/>
              </a:rPr>
              <a:t>één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aanpak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échte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voortgang</a:t>
            </a:r>
            <a:endParaRPr lang="en-N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85131B2-4DD1-7570-EAAC-DF247B480D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6162" y="4445571"/>
            <a:ext cx="3049925" cy="242627"/>
          </a:xfrm>
        </p:spPr>
        <p:txBody>
          <a:bodyPr/>
          <a:lstStyle>
            <a:lvl1pPr>
              <a:defRPr sz="1577" b="0" i="0" spc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698">
                <a:solidFill>
                  <a:schemeClr val="bg1"/>
                </a:solidFill>
                <a:latin typeface="Hanken Grotesk" pitchFamily="2" charset="77"/>
              </a:defRPr>
            </a:lvl2pPr>
            <a:lvl3pPr>
              <a:defRPr sz="1698">
                <a:solidFill>
                  <a:schemeClr val="bg1"/>
                </a:solidFill>
                <a:latin typeface="Hanken Grotesk" pitchFamily="2" charset="77"/>
              </a:defRPr>
            </a:lvl3pPr>
            <a:lvl4pPr>
              <a:defRPr sz="1698">
                <a:solidFill>
                  <a:schemeClr val="bg1"/>
                </a:solidFill>
                <a:latin typeface="Hanken Grotesk" pitchFamily="2" charset="77"/>
              </a:defRPr>
            </a:lvl4pPr>
            <a:lvl5pPr>
              <a:defRPr sz="1698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GB" dirty="0" err="1">
                <a:effectLst/>
              </a:rPr>
              <a:t>Onderwerp</a:t>
            </a:r>
            <a:r>
              <a:rPr lang="en-GB" dirty="0">
                <a:effectLst/>
              </a:rPr>
              <a:t> 1</a:t>
            </a:r>
            <a:endParaRPr lang="en-NL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6EF817A-137B-2105-0674-FBA281BD7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7" y="2551053"/>
            <a:ext cx="6780500" cy="317281"/>
          </a:xfrm>
        </p:spPr>
        <p:txBody>
          <a:bodyPr/>
          <a:lstStyle>
            <a:lvl1pPr>
              <a:defRPr sz="2062" b="0" i="0">
                <a:solidFill>
                  <a:schemeClr val="bg1">
                    <a:alpha val="85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Ontwikkeld</a:t>
            </a:r>
            <a:r>
              <a:rPr lang="en-GB" dirty="0">
                <a:effectLst/>
              </a:rPr>
              <a:t> door </a:t>
            </a:r>
            <a:r>
              <a:rPr lang="en-GB" dirty="0" err="1">
                <a:effectLst/>
              </a:rPr>
              <a:t>Braventure</a:t>
            </a:r>
            <a:r>
              <a:rPr lang="en-GB" dirty="0">
                <a:effectLst/>
              </a:rPr>
              <a:t>, BOM </a:t>
            </a:r>
            <a:r>
              <a:rPr lang="en-GB" dirty="0" err="1">
                <a:effectLst/>
              </a:rPr>
              <a:t>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Gritd</a:t>
            </a:r>
            <a:r>
              <a:rPr lang="en-GB" dirty="0">
                <a:effectLst/>
              </a:rPr>
              <a:t>.</a:t>
            </a:r>
            <a:endParaRPr lang="en-NL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E415A1-9620-F9CB-48DD-8C02692E9F16}"/>
              </a:ext>
            </a:extLst>
          </p:cNvPr>
          <p:cNvSpPr/>
          <p:nvPr userDrawn="1"/>
        </p:nvSpPr>
        <p:spPr>
          <a:xfrm>
            <a:off x="8145971" y="3429000"/>
            <a:ext cx="3696879" cy="2171764"/>
          </a:xfrm>
          <a:prstGeom prst="roundRect">
            <a:avLst>
              <a:gd name="adj" fmla="val 9575"/>
            </a:avLst>
          </a:prstGeom>
          <a:solidFill>
            <a:schemeClr val="bg1">
              <a:alpha val="149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F85BF57F-716A-28C6-2357-EA886DD53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881" y="4445571"/>
            <a:ext cx="3049925" cy="242627"/>
          </a:xfrm>
        </p:spPr>
        <p:txBody>
          <a:bodyPr/>
          <a:lstStyle>
            <a:lvl1pPr>
              <a:defRPr sz="1577" b="0" i="0" spc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698">
                <a:solidFill>
                  <a:schemeClr val="bg1"/>
                </a:solidFill>
                <a:latin typeface="Hanken Grotesk" pitchFamily="2" charset="77"/>
              </a:defRPr>
            </a:lvl2pPr>
            <a:lvl3pPr>
              <a:defRPr sz="1698">
                <a:solidFill>
                  <a:schemeClr val="bg1"/>
                </a:solidFill>
                <a:latin typeface="Hanken Grotesk" pitchFamily="2" charset="77"/>
              </a:defRPr>
            </a:lvl3pPr>
            <a:lvl4pPr>
              <a:defRPr sz="1698">
                <a:solidFill>
                  <a:schemeClr val="bg1"/>
                </a:solidFill>
                <a:latin typeface="Hanken Grotesk" pitchFamily="2" charset="77"/>
              </a:defRPr>
            </a:lvl4pPr>
            <a:lvl5pPr>
              <a:defRPr sz="1698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GB" dirty="0" err="1">
                <a:effectLst/>
              </a:rPr>
              <a:t>Onderwerp</a:t>
            </a:r>
            <a:r>
              <a:rPr lang="en-GB" dirty="0">
                <a:effectLst/>
              </a:rPr>
              <a:t> 2</a:t>
            </a:r>
            <a:endParaRPr lang="en-NL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93537F4-47D3-976F-24BF-89EC098F79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6885" y="4445570"/>
            <a:ext cx="2680238" cy="242627"/>
          </a:xfrm>
        </p:spPr>
        <p:txBody>
          <a:bodyPr/>
          <a:lstStyle>
            <a:lvl1pPr>
              <a:defRPr sz="1577" b="0" i="0" spc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698">
                <a:solidFill>
                  <a:schemeClr val="bg1"/>
                </a:solidFill>
                <a:latin typeface="Hanken Grotesk" pitchFamily="2" charset="77"/>
              </a:defRPr>
            </a:lvl2pPr>
            <a:lvl3pPr>
              <a:defRPr sz="1698">
                <a:solidFill>
                  <a:schemeClr val="bg1"/>
                </a:solidFill>
                <a:latin typeface="Hanken Grotesk" pitchFamily="2" charset="77"/>
              </a:defRPr>
            </a:lvl3pPr>
            <a:lvl4pPr>
              <a:defRPr sz="1698">
                <a:solidFill>
                  <a:schemeClr val="bg1"/>
                </a:solidFill>
                <a:latin typeface="Hanken Grotesk" pitchFamily="2" charset="77"/>
              </a:defRPr>
            </a:lvl4pPr>
            <a:lvl5pPr>
              <a:defRPr sz="1698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GB" dirty="0" err="1">
                <a:effectLst/>
              </a:rPr>
              <a:t>Onderwerp</a:t>
            </a:r>
            <a:r>
              <a:rPr lang="en-GB" dirty="0">
                <a:effectLst/>
              </a:rPr>
              <a:t> 3</a:t>
            </a:r>
            <a:endParaRPr lang="en-NL" dirty="0"/>
          </a:p>
        </p:txBody>
      </p:sp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2" name="Picture 1" descr="A black and white logo  AI-generated content may be incorrect.">
            <a:extLst>
              <a:ext uri="{FF2B5EF4-FFF2-40B4-BE49-F238E27FC236}">
                <a16:creationId xmlns:a16="http://schemas.microsoft.com/office/drawing/2014/main" id="{68EDC376-AAF4-C268-62AE-2CBB346CA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50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- Gritd (Black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10015077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Typ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je </a:t>
            </a:r>
            <a:r>
              <a:rPr lang="en-GB" dirty="0" err="1">
                <a:effectLst/>
              </a:rPr>
              <a:t>titel</a:t>
            </a:r>
            <a:r>
              <a:rPr lang="en-GB" dirty="0">
                <a:effectLst/>
              </a:rPr>
              <a:t> in over 1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of 2 regels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D71A3D8-D144-AE1F-5F2D-069139CDF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7" y="2622634"/>
            <a:ext cx="4779009" cy="317281"/>
          </a:xfrm>
        </p:spPr>
        <p:txBody>
          <a:bodyPr/>
          <a:lstStyle>
            <a:lvl1pPr>
              <a:defRPr sz="2062" b="0" i="0">
                <a:solidFill>
                  <a:srgbClr val="9DFF89">
                    <a:alpha val="90000"/>
                  </a:srgbClr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En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endParaRPr lang="en-NL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3375966"/>
            <a:ext cx="6608171" cy="410562"/>
          </a:xfrm>
        </p:spPr>
        <p:txBody>
          <a:bodyPr/>
          <a:lstStyle>
            <a:lvl1pPr>
              <a:defRPr sz="2668" b="0" i="0">
                <a:solidFill>
                  <a:schemeClr val="bg1">
                    <a:alpha val="90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Hier is </a:t>
            </a:r>
            <a:r>
              <a:rPr lang="en-GB" dirty="0" err="1">
                <a:effectLst/>
              </a:rPr>
              <a:t>ruimte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voor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bodytekst</a:t>
            </a:r>
            <a:endParaRPr lang="en-NL" dirty="0"/>
          </a:p>
        </p:txBody>
      </p:sp>
      <p:pic>
        <p:nvPicPr>
          <p:cNvPr id="3" name="Picture 2" descr="A black and white logo  AI-generated content may be incorrect.">
            <a:extLst>
              <a:ext uri="{FF2B5EF4-FFF2-40B4-BE49-F238E27FC236}">
                <a16:creationId xmlns:a16="http://schemas.microsoft.com/office/drawing/2014/main" id="{8385BDAC-5456-F4ED-36E0-B827CB4F3F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86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Text - Gritd (Cream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10015077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Typ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je </a:t>
            </a:r>
            <a:r>
              <a:rPr lang="en-GB" dirty="0" err="1">
                <a:effectLst/>
              </a:rPr>
              <a:t>titel</a:t>
            </a:r>
            <a:r>
              <a:rPr lang="en-GB" dirty="0">
                <a:effectLst/>
              </a:rPr>
              <a:t> in over 1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of 2 regels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>
              <a:solidFill>
                <a:srgbClr val="01060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D71A3D8-D144-AE1F-5F2D-069139CDF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7" y="2622634"/>
            <a:ext cx="4779009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90000"/>
                  </a:srgbClr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En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endParaRPr lang="en-NL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3375965"/>
            <a:ext cx="6608171" cy="410599"/>
          </a:xfrm>
        </p:spPr>
        <p:txBody>
          <a:bodyPr/>
          <a:lstStyle>
            <a:lvl1pPr>
              <a:defRPr sz="2668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Hier is </a:t>
            </a:r>
            <a:r>
              <a:rPr lang="en-GB" dirty="0" err="1">
                <a:effectLst/>
              </a:rPr>
              <a:t>ruimte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voor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bodytekst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46870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horizontal Text - Gritd (Cream)">
    <p:bg>
      <p:bgPr>
        <a:solidFill>
          <a:srgbClr val="FA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895825-0B2D-669C-B869-E1E2ABEC7707}"/>
              </a:ext>
            </a:extLst>
          </p:cNvPr>
          <p:cNvSpPr/>
          <p:nvPr userDrawn="1"/>
        </p:nvSpPr>
        <p:spPr>
          <a:xfrm>
            <a:off x="0" y="3981687"/>
            <a:ext cx="12192000" cy="287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10015077" cy="746544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Typ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je </a:t>
            </a:r>
            <a:r>
              <a:rPr lang="en-GB" dirty="0" err="1">
                <a:effectLst/>
              </a:rPr>
              <a:t>titel</a:t>
            </a:r>
            <a:r>
              <a:rPr lang="en-GB" dirty="0">
                <a:effectLst/>
              </a:rPr>
              <a:t> in over 1 regel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>
              <a:solidFill>
                <a:srgbClr val="01060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D71A3D8-D144-AE1F-5F2D-069139CDF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7" y="1863358"/>
            <a:ext cx="4779009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90000"/>
                  </a:srgbClr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En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endParaRPr lang="en-NL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2465715"/>
            <a:ext cx="6608171" cy="410599"/>
          </a:xfrm>
        </p:spPr>
        <p:txBody>
          <a:bodyPr/>
          <a:lstStyle>
            <a:lvl1pPr>
              <a:defRPr sz="2668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Hier is </a:t>
            </a:r>
            <a:r>
              <a:rPr lang="en-GB" dirty="0" err="1">
                <a:effectLst/>
              </a:rPr>
              <a:t>ruimte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voor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bodytekst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9287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Quote - Gritd (Black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6793015" cy="2239459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“Premature scaling is the main reason why 90% of all startups fail”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029433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3429000"/>
            <a:ext cx="6608171" cy="634562"/>
          </a:xfrm>
        </p:spPr>
        <p:txBody>
          <a:bodyPr/>
          <a:lstStyle>
            <a:lvl1pPr>
              <a:defRPr sz="2062" b="0" i="0">
                <a:solidFill>
                  <a:schemeClr val="bg1">
                    <a:alpha val="67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Marmer, M, et al., (2011). 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Startup Genome Report Extra: Premature Scaling.</a:t>
            </a:r>
            <a:endParaRPr lang="en-NL" dirty="0"/>
          </a:p>
        </p:txBody>
      </p:sp>
      <p:pic>
        <p:nvPicPr>
          <p:cNvPr id="3" name="Picture 2" descr="A black and white logo  AI-generated content may be incorrect.">
            <a:extLst>
              <a:ext uri="{FF2B5EF4-FFF2-40B4-BE49-F238E27FC236}">
                <a16:creationId xmlns:a16="http://schemas.microsoft.com/office/drawing/2014/main" id="{A28BFB11-2E6B-90B4-A02E-A24A7B4B2F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69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Graphic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8"/>
            <a:ext cx="4482466" cy="3732432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Venture support has a positive impact on the progress in milestones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7" y="6170660"/>
            <a:ext cx="862605" cy="3080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8" y="4722817"/>
            <a:ext cx="4482466" cy="317281"/>
          </a:xfrm>
        </p:spPr>
        <p:txBody>
          <a:bodyPr/>
          <a:lstStyle>
            <a:lvl1pPr>
              <a:defRPr sz="2062" b="0" i="0">
                <a:solidFill>
                  <a:srgbClr val="9DFF89"/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Fastlane impact cohort #2</a:t>
            </a:r>
            <a:endParaRPr lang="en-NL" dirty="0"/>
          </a:p>
        </p:txBody>
      </p:sp>
      <p:pic>
        <p:nvPicPr>
          <p:cNvPr id="3" name="Picture 2" descr="A black and white logo  AI-generated content may be incorrect.">
            <a:extLst>
              <a:ext uri="{FF2B5EF4-FFF2-40B4-BE49-F238E27FC236}">
                <a16:creationId xmlns:a16="http://schemas.microsoft.com/office/drawing/2014/main" id="{A28BFB11-2E6B-90B4-A02E-A24A7B4B2F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9F8ED8-0AE7-A53E-B8EB-D862FF0583DF}"/>
              </a:ext>
            </a:extLst>
          </p:cNvPr>
          <p:cNvSpPr/>
          <p:nvPr userDrawn="1"/>
        </p:nvSpPr>
        <p:spPr>
          <a:xfrm>
            <a:off x="5402835" y="1026197"/>
            <a:ext cx="6192273" cy="480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6" name="Holder 7">
            <a:extLst>
              <a:ext uri="{FF2B5EF4-FFF2-40B4-BE49-F238E27FC236}">
                <a16:creationId xmlns:a16="http://schemas.microsoft.com/office/drawing/2014/main" id="{49656BCA-9A91-6F99-5C94-13017AA26D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90948" y="6218324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7415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and Figures - Grit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826655"/>
            <a:ext cx="2634026" cy="1262320"/>
          </a:xfrm>
        </p:spPr>
        <p:txBody>
          <a:bodyPr/>
          <a:lstStyle>
            <a:lvl1pPr>
              <a:lnSpc>
                <a:spcPts val="4851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Facts &amp; figures</a:t>
            </a:r>
            <a:endParaRPr lang="en-NL" dirty="0"/>
          </a:p>
        </p:txBody>
      </p:sp>
      <p:pic>
        <p:nvPicPr>
          <p:cNvPr id="13" name="Picture 12" descr="A black and white logo  AI-generated content may be incorrect.">
            <a:extLst>
              <a:ext uri="{FF2B5EF4-FFF2-40B4-BE49-F238E27FC236}">
                <a16:creationId xmlns:a16="http://schemas.microsoft.com/office/drawing/2014/main" id="{A9BE5814-C8FE-B431-280E-4C10787DF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DA37DDB-8B9C-351E-EB53-FA3B29430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8" y="2828300"/>
            <a:ext cx="2171916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je </a:t>
            </a:r>
            <a:r>
              <a:rPr lang="en-GB" dirty="0" err="1">
                <a:effectLst/>
              </a:rPr>
              <a:t>subtitel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F55BF8F-8FC0-3ABF-F6B5-88CC31626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37" y="2155579"/>
            <a:ext cx="2171916" cy="279954"/>
          </a:xfrm>
        </p:spPr>
        <p:txBody>
          <a:bodyPr/>
          <a:lstStyle>
            <a:lvl1pPr>
              <a:defRPr sz="1819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datum</a:t>
            </a:r>
            <a:endParaRPr lang="en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35ADEC-234C-767A-8BAA-A9C8A554C676}"/>
              </a:ext>
            </a:extLst>
          </p:cNvPr>
          <p:cNvCxnSpPr>
            <a:cxnSpLocks/>
          </p:cNvCxnSpPr>
          <p:nvPr userDrawn="1"/>
        </p:nvCxnSpPr>
        <p:spPr>
          <a:xfrm>
            <a:off x="6558110" y="2689676"/>
            <a:ext cx="4898365" cy="0"/>
          </a:xfrm>
          <a:prstGeom prst="line">
            <a:avLst/>
          </a:prstGeom>
          <a:ln w="1905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30CE2A-F226-65AD-65E8-9C81309A874E}"/>
              </a:ext>
            </a:extLst>
          </p:cNvPr>
          <p:cNvCxnSpPr>
            <a:cxnSpLocks/>
          </p:cNvCxnSpPr>
          <p:nvPr userDrawn="1"/>
        </p:nvCxnSpPr>
        <p:spPr>
          <a:xfrm>
            <a:off x="6558110" y="4676609"/>
            <a:ext cx="4898365" cy="0"/>
          </a:xfrm>
          <a:prstGeom prst="line">
            <a:avLst/>
          </a:prstGeom>
          <a:ln w="1905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older 7">
            <a:extLst>
              <a:ext uri="{FF2B5EF4-FFF2-40B4-BE49-F238E27FC236}">
                <a16:creationId xmlns:a16="http://schemas.microsoft.com/office/drawing/2014/main" id="{B454FFB2-BB75-09D5-4197-884C2C6576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78593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- Gritd (Whit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circle  AI-generated content may be incorrect.">
            <a:extLst>
              <a:ext uri="{FF2B5EF4-FFF2-40B4-BE49-F238E27FC236}">
                <a16:creationId xmlns:a16="http://schemas.microsoft.com/office/drawing/2014/main" id="{97F14A36-E564-B403-27BC-412FF5B07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0" y="277896"/>
            <a:ext cx="5961218" cy="5960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600" y="845837"/>
            <a:ext cx="3730866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Wat </a:t>
            </a:r>
            <a:r>
              <a:rPr lang="en-GB" dirty="0" err="1">
                <a:effectLst/>
              </a:rPr>
              <a:t>maakt</a:t>
            </a:r>
            <a:r>
              <a:rPr lang="en-GB" dirty="0">
                <a:effectLst/>
              </a:rPr>
              <a:t> SRP </a:t>
            </a:r>
            <a:r>
              <a:rPr lang="en-GB" dirty="0" err="1">
                <a:effectLst/>
              </a:rPr>
              <a:t>uniek</a:t>
            </a:r>
            <a:r>
              <a:rPr lang="en-GB" dirty="0">
                <a:effectLst/>
              </a:rPr>
              <a:t>?</a:t>
            </a:r>
            <a:endParaRPr lang="en-NL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62E9331-846D-8B21-7C79-F67AF2770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5376" y="2689676"/>
            <a:ext cx="3974145" cy="1903983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>
                <a:effectLst/>
              </a:rPr>
              <a:t>Waar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andere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programma’s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focussen</a:t>
            </a:r>
            <a:r>
              <a:rPr lang="en-GB" dirty="0">
                <a:effectLst/>
              </a:rPr>
              <a:t> op sector of </a:t>
            </a:r>
            <a:r>
              <a:rPr lang="en-GB" dirty="0" err="1">
                <a:effectLst/>
              </a:rPr>
              <a:t>doelgroep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r>
              <a:rPr lang="en-GB" dirty="0" err="1">
                <a:effectLst/>
              </a:rPr>
              <a:t>Biedt</a:t>
            </a:r>
            <a:r>
              <a:rPr lang="en-GB" dirty="0">
                <a:effectLst/>
              </a:rPr>
              <a:t> het Startup Readiness Program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universele</a:t>
            </a:r>
            <a:r>
              <a:rPr lang="en-GB" dirty="0">
                <a:effectLst/>
              </a:rPr>
              <a:t> basis </a:t>
            </a:r>
            <a:r>
              <a:rPr lang="en-GB" dirty="0" err="1">
                <a:effectLst/>
              </a:rPr>
              <a:t>waarop</a:t>
            </a:r>
            <a:r>
              <a:rPr lang="en-GB" dirty="0">
                <a:effectLst/>
              </a:rPr>
              <a:t> al die </a:t>
            </a:r>
            <a:r>
              <a:rPr lang="en-GB" dirty="0" err="1">
                <a:effectLst/>
              </a:rPr>
              <a:t>initiatieven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kunnen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bouwen</a:t>
            </a:r>
            <a:r>
              <a:rPr lang="en-GB" dirty="0">
                <a:effectLst/>
              </a:rPr>
              <a:t>.</a:t>
            </a:r>
            <a:endParaRPr lang="en-NL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2AF3CEB-A0CE-73C4-4FFC-64D6687C64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5585" y="1555053"/>
            <a:ext cx="3234769" cy="783871"/>
          </a:xfrm>
        </p:spPr>
        <p:txBody>
          <a:bodyPr/>
          <a:lstStyle>
            <a:lvl1pPr algn="ctr">
              <a:defRPr sz="1698" b="1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Interne Kracht:</a:t>
            </a:r>
          </a:p>
          <a:p>
            <a:pPr lvl="0"/>
            <a:r>
              <a:rPr lang="en-GB" dirty="0">
                <a:effectLst/>
              </a:rPr>
              <a:t> Framework &amp;</a:t>
            </a:r>
          </a:p>
          <a:p>
            <a:pPr lvl="0"/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Meetbaarheid</a:t>
            </a:r>
            <a:endParaRPr lang="en-NL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C6B3326-DC7A-7573-5B77-48340FA82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5585" y="3450021"/>
            <a:ext cx="3234769" cy="522581"/>
          </a:xfrm>
        </p:spPr>
        <p:txBody>
          <a:bodyPr/>
          <a:lstStyle>
            <a:lvl1pPr algn="ctr">
              <a:defRPr sz="1698" b="0" i="0">
                <a:solidFill>
                  <a:schemeClr val="bg1">
                    <a:alpha val="90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Regionale</a:t>
            </a:r>
            <a:r>
              <a:rPr lang="en-GB" dirty="0">
                <a:effectLst/>
              </a:rPr>
              <a:t> impact:</a:t>
            </a:r>
          </a:p>
          <a:p>
            <a:pPr lvl="0"/>
            <a:r>
              <a:rPr lang="en-GB" dirty="0" err="1">
                <a:effectLst/>
              </a:rPr>
              <a:t>Duurzame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verankering</a:t>
            </a:r>
            <a:endParaRPr lang="en-NL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6C4CFB7-706F-7D10-0804-44A5A783F0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08867" y="4780366"/>
            <a:ext cx="2628205" cy="522579"/>
          </a:xfrm>
        </p:spPr>
        <p:txBody>
          <a:bodyPr/>
          <a:lstStyle>
            <a:lvl1pPr algn="ctr">
              <a:defRPr sz="1698" b="0" i="0">
                <a:solidFill>
                  <a:schemeClr val="bg1">
                    <a:alpha val="90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Groeipotentieel</a:t>
            </a:r>
            <a:endParaRPr lang="en-GB" dirty="0">
              <a:effectLst/>
            </a:endParaRPr>
          </a:p>
          <a:p>
            <a:pPr lvl="0"/>
            <a:r>
              <a:rPr lang="en-GB" dirty="0" err="1">
                <a:effectLst/>
              </a:rPr>
              <a:t>Overdraagbaar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schaalbaar</a:t>
            </a:r>
            <a:endParaRPr lang="en-NL" dirty="0"/>
          </a:p>
        </p:txBody>
      </p:sp>
      <p:pic>
        <p:nvPicPr>
          <p:cNvPr id="9" name="Picture 8" descr="A black and white logo  AI-generated content may be incorrect.">
            <a:extLst>
              <a:ext uri="{FF2B5EF4-FFF2-40B4-BE49-F238E27FC236}">
                <a16:creationId xmlns:a16="http://schemas.microsoft.com/office/drawing/2014/main" id="{E94532F6-5472-D403-E891-3EB6D96011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90948" y="6218324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Holder 7">
            <a:extLst>
              <a:ext uri="{FF2B5EF4-FFF2-40B4-BE49-F238E27FC236}">
                <a16:creationId xmlns:a16="http://schemas.microsoft.com/office/drawing/2014/main" id="{FD9D6B69-B51B-2D5B-30AB-A642E85BC3FB}"/>
              </a:ext>
            </a:extLst>
          </p:cNvPr>
          <p:cNvSpPr txBox="1">
            <a:spLocks/>
          </p:cNvSpPr>
          <p:nvPr userDrawn="1"/>
        </p:nvSpPr>
        <p:spPr>
          <a:xfrm>
            <a:off x="9284558" y="6247674"/>
            <a:ext cx="231055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z="1092" smtClean="0"/>
              <a:pPr/>
              <a:t>‹nr.›</a:t>
            </a:fld>
            <a:endParaRPr lang="en-NL" sz="1092" dirty="0"/>
          </a:p>
        </p:txBody>
      </p:sp>
    </p:spTree>
    <p:extLst>
      <p:ext uri="{BB962C8B-B14F-4D97-AF65-F5344CB8AC3E}">
        <p14:creationId xmlns:p14="http://schemas.microsoft.com/office/powerpoint/2010/main" val="3876296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Graphic - Gritd two column (Whit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  AI-generated content may be incorrect.">
            <a:extLst>
              <a:ext uri="{FF2B5EF4-FFF2-40B4-BE49-F238E27FC236}">
                <a16:creationId xmlns:a16="http://schemas.microsoft.com/office/drawing/2014/main" id="{E94532F6-5472-D403-E891-3EB6D9601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90948" y="6218324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Holder 7">
            <a:extLst>
              <a:ext uri="{FF2B5EF4-FFF2-40B4-BE49-F238E27FC236}">
                <a16:creationId xmlns:a16="http://schemas.microsoft.com/office/drawing/2014/main" id="{FD9D6B69-B51B-2D5B-30AB-A642E85BC3FB}"/>
              </a:ext>
            </a:extLst>
          </p:cNvPr>
          <p:cNvSpPr txBox="1">
            <a:spLocks/>
          </p:cNvSpPr>
          <p:nvPr userDrawn="1"/>
        </p:nvSpPr>
        <p:spPr>
          <a:xfrm>
            <a:off x="9284558" y="6247674"/>
            <a:ext cx="231055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z="1092" smtClean="0"/>
              <a:pPr/>
              <a:t>‹nr.›</a:t>
            </a:fld>
            <a:endParaRPr lang="en-NL" sz="1092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A172AC-CEC6-E0EE-AC80-FEE6DA17D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600" y="845836"/>
            <a:ext cx="3730866" cy="3732432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Venture support has a positive impact on the progress in milestones</a:t>
            </a:r>
            <a:endParaRPr lang="en-NL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563540C-7190-1224-D134-E9A6CFEA32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3876" y="5468314"/>
            <a:ext cx="3974145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Fastlane impact cohort #2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81288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Graphic - Gritd two column mirrored(Whit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80CD55-20F1-EA9B-F4EB-84982F9A836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AF7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92286" y="6218324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Holder 7">
            <a:extLst>
              <a:ext uri="{FF2B5EF4-FFF2-40B4-BE49-F238E27FC236}">
                <a16:creationId xmlns:a16="http://schemas.microsoft.com/office/drawing/2014/main" id="{FD9D6B69-B51B-2D5B-30AB-A642E85BC3FB}"/>
              </a:ext>
            </a:extLst>
          </p:cNvPr>
          <p:cNvSpPr txBox="1">
            <a:spLocks/>
          </p:cNvSpPr>
          <p:nvPr userDrawn="1"/>
        </p:nvSpPr>
        <p:spPr>
          <a:xfrm>
            <a:off x="3585896" y="6247674"/>
            <a:ext cx="231055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z="1092" smtClean="0"/>
              <a:pPr/>
              <a:t>‹nr.›</a:t>
            </a:fld>
            <a:endParaRPr lang="en-NL" sz="1092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A172AC-CEC6-E0EE-AC80-FEE6DA17D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83" y="845836"/>
            <a:ext cx="3730866" cy="3732432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Venture support has a positive impact on the progress in milestones</a:t>
            </a:r>
            <a:endParaRPr lang="en-NL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563540C-7190-1224-D134-E9A6CFEA32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658" y="5468314"/>
            <a:ext cx="3974145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Fastlane impact cohort #2</a:t>
            </a:r>
            <a:endParaRPr lang="en-NL" dirty="0"/>
          </a:p>
        </p:txBody>
      </p:sp>
      <p:pic>
        <p:nvPicPr>
          <p:cNvPr id="4" name="Picture 3" descr="A black background with white text  AI-generated content may be incorrect.">
            <a:extLst>
              <a:ext uri="{FF2B5EF4-FFF2-40B4-BE49-F238E27FC236}">
                <a16:creationId xmlns:a16="http://schemas.microsoft.com/office/drawing/2014/main" id="{0CCF3636-6D7E-48ED-4E64-863B8099B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8FB8352-F27B-9AC1-A21E-CAB2A8F0E7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2"/>
                </a:solidFill>
                <a:latin typeface="+mj-lt"/>
              </a:defRPr>
            </a:lvl1pPr>
            <a:lvl2pPr>
              <a:defRPr b="0" i="0">
                <a:solidFill>
                  <a:schemeClr val="tx2"/>
                </a:solidFill>
                <a:latin typeface="+mj-lt"/>
              </a:defRPr>
            </a:lvl2pPr>
            <a:lvl3pPr>
              <a:defRPr b="0" i="0">
                <a:solidFill>
                  <a:schemeClr val="tx2"/>
                </a:solidFill>
                <a:latin typeface="+mj-lt"/>
              </a:defRPr>
            </a:lvl3pPr>
            <a:lvl4pPr>
              <a:defRPr b="0" i="0">
                <a:solidFill>
                  <a:schemeClr val="tx2"/>
                </a:solidFill>
                <a:latin typeface="+mj-lt"/>
              </a:defRPr>
            </a:lvl4pPr>
            <a:lvl5pPr>
              <a:defRPr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Rechthoek met één afgeronde hoek 1">
            <a:extLst>
              <a:ext uri="{FF2B5EF4-FFF2-40B4-BE49-F238E27FC236}">
                <a16:creationId xmlns:a16="http://schemas.microsoft.com/office/drawing/2014/main" id="{4FAB7DF0-C609-07F0-67B8-DD35F48F7AD5}"/>
              </a:ext>
            </a:extLst>
          </p:cNvPr>
          <p:cNvSpPr/>
          <p:nvPr userDrawn="1"/>
        </p:nvSpPr>
        <p:spPr>
          <a:xfrm flipV="1">
            <a:off x="884402" y="-1"/>
            <a:ext cx="5446059" cy="6126816"/>
          </a:xfrm>
          <a:prstGeom prst="round1Rect">
            <a:avLst>
              <a:gd name="adj" fmla="val 379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6DF420-687E-7813-7AF8-C66A525423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294" y="6403270"/>
            <a:ext cx="734143" cy="25934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C574E13-A8E2-4B9A-B589-4BAE88F3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46" y="665201"/>
            <a:ext cx="4853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L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537508-644C-C885-0321-E638F6D0D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646" y="2150142"/>
            <a:ext cx="4853354" cy="3476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Second level</a:t>
            </a:r>
          </a:p>
          <a:p>
            <a:pPr lvl="0"/>
            <a:r>
              <a:rPr lang="en-GB" dirty="0"/>
              <a:t>Third level</a:t>
            </a:r>
          </a:p>
          <a:p>
            <a:pPr lvl="0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86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Graphic - Gritd two column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80CD55-20F1-EA9B-F4EB-84982F9A836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AF7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92"/>
          </a:p>
        </p:txBody>
      </p:sp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92286" y="6218324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Holder 7">
            <a:extLst>
              <a:ext uri="{FF2B5EF4-FFF2-40B4-BE49-F238E27FC236}">
                <a16:creationId xmlns:a16="http://schemas.microsoft.com/office/drawing/2014/main" id="{FD9D6B69-B51B-2D5B-30AB-A642E85BC3FB}"/>
              </a:ext>
            </a:extLst>
          </p:cNvPr>
          <p:cNvSpPr txBox="1">
            <a:spLocks/>
          </p:cNvSpPr>
          <p:nvPr userDrawn="1"/>
        </p:nvSpPr>
        <p:spPr>
          <a:xfrm>
            <a:off x="3585896" y="6247674"/>
            <a:ext cx="231055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z="1092" smtClean="0"/>
              <a:pPr/>
              <a:t>‹nr.›</a:t>
            </a:fld>
            <a:endParaRPr lang="en-NL" sz="1092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A172AC-CEC6-E0EE-AC80-FEE6DA17D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83" y="845836"/>
            <a:ext cx="3730866" cy="3732432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Venture support has a positive impact on the progress in milestones</a:t>
            </a:r>
            <a:endParaRPr lang="en-NL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563540C-7190-1224-D134-E9A6CFEA32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658" y="5468314"/>
            <a:ext cx="3974145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Fastlane impact cohort #2</a:t>
            </a:r>
            <a:endParaRPr lang="en-NL" dirty="0"/>
          </a:p>
        </p:txBody>
      </p:sp>
      <p:pic>
        <p:nvPicPr>
          <p:cNvPr id="4" name="Picture 3" descr="A black background with white text  AI-generated content may be incorrect.">
            <a:extLst>
              <a:ext uri="{FF2B5EF4-FFF2-40B4-BE49-F238E27FC236}">
                <a16:creationId xmlns:a16="http://schemas.microsoft.com/office/drawing/2014/main" id="{0CCF3636-6D7E-48ED-4E64-863B8099B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1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ing - Gritd (Black&amp;Whit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352910" y="6218324"/>
            <a:ext cx="678454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9EA8AF2C-A16F-FBF9-E642-397C0A5976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A89D94-978D-F3CA-08FF-214FE9CE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2665526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Solution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types</a:t>
            </a:r>
            <a:endParaRPr lang="en-NL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35382F0-2F16-33A4-ED7A-D5E5EBD51C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614" y="2458637"/>
            <a:ext cx="2677750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74207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Value proposition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2E2BFF6-839B-2333-DEF4-A7C68A3BE0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6193" y="771919"/>
            <a:ext cx="6839227" cy="5599080"/>
          </a:xfrm>
        </p:spPr>
        <p:txBody>
          <a:bodyPr/>
          <a:lstStyle>
            <a:lvl1pPr marL="693115" indent="-693115">
              <a:buFont typeface="+mj-lt"/>
              <a:buAutoNum type="arabicPeriod"/>
              <a:defRPr sz="3638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 Newness</a:t>
            </a:r>
          </a:p>
          <a:p>
            <a:pPr lvl="0"/>
            <a:r>
              <a:rPr lang="en-GB" dirty="0">
                <a:effectLst/>
              </a:rPr>
              <a:t> Performance</a:t>
            </a:r>
          </a:p>
          <a:p>
            <a:pPr lvl="0"/>
            <a:r>
              <a:rPr lang="en-GB" dirty="0">
                <a:effectLst/>
              </a:rPr>
              <a:t> Customisation</a:t>
            </a:r>
          </a:p>
          <a:p>
            <a:pPr lvl="0"/>
            <a:r>
              <a:rPr lang="en-GB" dirty="0">
                <a:effectLst/>
              </a:rPr>
              <a:t> Getting the job done</a:t>
            </a:r>
          </a:p>
          <a:p>
            <a:pPr lvl="0"/>
            <a:r>
              <a:rPr lang="en-GB" dirty="0">
                <a:effectLst/>
              </a:rPr>
              <a:t> Design</a:t>
            </a:r>
          </a:p>
          <a:p>
            <a:pPr lvl="0"/>
            <a:r>
              <a:rPr lang="en-GB" dirty="0">
                <a:effectLst/>
              </a:rPr>
              <a:t> Brand/status</a:t>
            </a:r>
          </a:p>
          <a:p>
            <a:pPr lvl="0"/>
            <a:r>
              <a:rPr lang="en-GB" dirty="0">
                <a:effectLst/>
              </a:rPr>
              <a:t> Price</a:t>
            </a:r>
          </a:p>
          <a:p>
            <a:pPr lvl="0"/>
            <a:r>
              <a:rPr lang="en-GB" dirty="0">
                <a:effectLst/>
              </a:rPr>
              <a:t> Cost reduction</a:t>
            </a:r>
          </a:p>
          <a:p>
            <a:pPr lvl="0"/>
            <a:r>
              <a:rPr lang="en-GB" dirty="0">
                <a:effectLst/>
              </a:rPr>
              <a:t> Risk reduction</a:t>
            </a:r>
          </a:p>
          <a:p>
            <a:pPr lvl="0"/>
            <a:r>
              <a:rPr lang="en-GB" dirty="0">
                <a:effectLst/>
              </a:rPr>
              <a:t> Accessibility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28403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ing mirrored - Gritd (Black&amp;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914167" y="6218324"/>
            <a:ext cx="678454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9EA8AF2C-A16F-FBF9-E642-397C0A5976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095" y="6170660"/>
            <a:ext cx="862605" cy="3080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A89D94-978D-F3CA-08FF-214FE9CE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7095" y="845837"/>
            <a:ext cx="2665526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Solution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types</a:t>
            </a:r>
            <a:endParaRPr lang="en-NL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35382F0-2F16-33A4-ED7A-D5E5EBD51C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4871" y="2458637"/>
            <a:ext cx="2677750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74207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Value proposition</a:t>
            </a:r>
            <a:endParaRPr lang="en-NL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ED544ED-08A4-C64E-C932-122EA9620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736" y="771919"/>
            <a:ext cx="6839227" cy="5599080"/>
          </a:xfrm>
        </p:spPr>
        <p:txBody>
          <a:bodyPr/>
          <a:lstStyle>
            <a:lvl1pPr marL="693115" indent="-693115">
              <a:buFont typeface="+mj-lt"/>
              <a:buAutoNum type="arabicPeriod"/>
              <a:defRPr sz="3638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 Newness</a:t>
            </a:r>
          </a:p>
          <a:p>
            <a:pPr lvl="0"/>
            <a:r>
              <a:rPr lang="en-GB" dirty="0">
                <a:effectLst/>
              </a:rPr>
              <a:t> Performance</a:t>
            </a:r>
          </a:p>
          <a:p>
            <a:pPr lvl="0"/>
            <a:r>
              <a:rPr lang="en-GB" dirty="0">
                <a:effectLst/>
              </a:rPr>
              <a:t> Customisation</a:t>
            </a:r>
          </a:p>
          <a:p>
            <a:pPr lvl="0"/>
            <a:r>
              <a:rPr lang="en-GB" dirty="0">
                <a:effectLst/>
              </a:rPr>
              <a:t> Getting the job done</a:t>
            </a:r>
          </a:p>
          <a:p>
            <a:pPr lvl="0"/>
            <a:r>
              <a:rPr lang="en-GB" dirty="0">
                <a:effectLst/>
              </a:rPr>
              <a:t> Design</a:t>
            </a:r>
          </a:p>
          <a:p>
            <a:pPr lvl="0"/>
            <a:r>
              <a:rPr lang="en-GB" dirty="0">
                <a:effectLst/>
              </a:rPr>
              <a:t> Brand/status</a:t>
            </a:r>
          </a:p>
          <a:p>
            <a:pPr lvl="0"/>
            <a:r>
              <a:rPr lang="en-GB" dirty="0">
                <a:effectLst/>
              </a:rPr>
              <a:t> Price</a:t>
            </a:r>
          </a:p>
          <a:p>
            <a:pPr lvl="0"/>
            <a:r>
              <a:rPr lang="en-GB" dirty="0">
                <a:effectLst/>
              </a:rPr>
              <a:t> Cost reduction</a:t>
            </a:r>
          </a:p>
          <a:p>
            <a:pPr lvl="0"/>
            <a:r>
              <a:rPr lang="en-GB" dirty="0">
                <a:effectLst/>
              </a:rPr>
              <a:t> Risk reduction</a:t>
            </a:r>
          </a:p>
          <a:p>
            <a:pPr lvl="0"/>
            <a:r>
              <a:rPr lang="en-GB" dirty="0">
                <a:effectLst/>
              </a:rPr>
              <a:t> Accessibility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63805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ing Logos - Gritd (Black&amp;Whit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7239FE5E-B1A5-3F72-5D36-27F16C8A73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352910" y="6218324"/>
            <a:ext cx="678454" cy="276999"/>
          </a:xfrm>
        </p:spPr>
        <p:txBody>
          <a:bodyPr lIns="0" tIns="0" rIns="0" bIns="0"/>
          <a:lstStyle>
            <a:lvl1pPr algn="r">
              <a:defRPr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9EA8AF2C-A16F-FBF9-E642-397C0A5976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A89D94-978D-F3CA-08FF-214FE9CE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2665526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Revenue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models</a:t>
            </a:r>
            <a:endParaRPr lang="en-NL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35382F0-2F16-33A4-ED7A-D5E5EBD51C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614" y="2458637"/>
            <a:ext cx="2677750" cy="317281"/>
          </a:xfrm>
        </p:spPr>
        <p:txBody>
          <a:bodyPr/>
          <a:lstStyle>
            <a:lvl1pPr>
              <a:defRPr sz="2062" b="0" i="0">
                <a:solidFill>
                  <a:srgbClr val="010606">
                    <a:alpha val="74207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Customer commitment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61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- Gritd (Black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8" y="845837"/>
            <a:ext cx="4779009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>
                <a:effectLst/>
              </a:rPr>
              <a:t>Our support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Programme</a:t>
            </a:r>
            <a:endParaRPr lang="en-NL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6EF817A-137B-2105-0674-FBA281BD7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8" y="2584770"/>
            <a:ext cx="3974145" cy="2221314"/>
          </a:xfrm>
        </p:spPr>
        <p:txBody>
          <a:bodyPr/>
          <a:lstStyle>
            <a:lvl1pPr>
              <a:defRPr sz="2062" b="0" i="0">
                <a:solidFill>
                  <a:schemeClr val="bg1">
                    <a:alpha val="90000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We believe in empowering entrepreneurs to build successful scale-ups. 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r>
              <a:rPr lang="en-GB" dirty="0">
                <a:effectLst/>
              </a:rPr>
              <a:t>Our purpose is to make this journey clearer, smarter, and more achievable.</a:t>
            </a:r>
            <a:endParaRPr lang="en-NL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B356353-4FDC-78AA-9B96-28CF60827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33890" y="379289"/>
            <a:ext cx="6099851" cy="276999"/>
          </a:xfrm>
        </p:spPr>
        <p:txBody>
          <a:bodyPr/>
          <a:lstStyle/>
          <a:p>
            <a:endParaRPr lang="en-NL"/>
          </a:p>
        </p:txBody>
      </p:sp>
      <p:sp>
        <p:nvSpPr>
          <p:cNvPr id="15" name="Holder 7">
            <a:extLst>
              <a:ext uri="{FF2B5EF4-FFF2-40B4-BE49-F238E27FC236}">
                <a16:creationId xmlns:a16="http://schemas.microsoft.com/office/drawing/2014/main" id="{313BF2AF-E460-DDA9-5445-B7C9CCD28B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306699" y="6218324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4" name="Picture 3" descr="A black and white logo  AI-generated content may be incorrect.">
            <a:extLst>
              <a:ext uri="{FF2B5EF4-FFF2-40B4-BE49-F238E27FC236}">
                <a16:creationId xmlns:a16="http://schemas.microsoft.com/office/drawing/2014/main" id="{2B8F6171-B271-0D3E-DEF2-4B4B75863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2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e tekst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56910" y="469554"/>
            <a:ext cx="8904373" cy="1110809"/>
          </a:xfrm>
        </p:spPr>
        <p:txBody>
          <a:bodyPr anchor="t">
            <a:normAutofit/>
          </a:bodyPr>
          <a:lstStyle>
            <a:lvl1pPr>
              <a:defRPr sz="3300" b="1">
                <a:solidFill>
                  <a:srgbClr val="0099AD"/>
                </a:solidFill>
                <a:latin typeface="Montserrat" panose="02000505000000020004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ACF9AC-77F9-1138-91E1-CC74827EFA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594359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481213-83A4-BE06-55AB-A02A2A8A391F}"/>
              </a:ext>
            </a:extLst>
          </p:cNvPr>
          <p:cNvSpPr txBox="1"/>
          <p:nvPr userDrawn="1"/>
        </p:nvSpPr>
        <p:spPr>
          <a:xfrm>
            <a:off x="519949" y="6354558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6DCE4-79E3-064C-B4D1-2DEDFDC539CF}" type="slidenum">
              <a:rPr lang="en-NL" sz="900" b="1" smtClean="0">
                <a:solidFill>
                  <a:schemeClr val="bg1">
                    <a:lumMod val="85000"/>
                  </a:schemeClr>
                </a:solidFill>
                <a:latin typeface="Galano Grotesque" pitchFamily="2" charset="77"/>
              </a:rPr>
              <a:pPr/>
              <a:t>‹nr.›</a:t>
            </a:fld>
            <a:r>
              <a:rPr lang="en-NL" sz="900" b="1">
                <a:latin typeface="Galano Grotesque" pitchFamily="2" charset="77"/>
              </a:rPr>
              <a:t> </a:t>
            </a:r>
            <a:r>
              <a:rPr lang="en-NL" sz="800">
                <a:latin typeface="Galano Grotesque" pitchFamily="2" charset="77"/>
              </a:rPr>
              <a:t> </a:t>
            </a:r>
            <a:r>
              <a:rPr lang="en-GB" sz="900" b="1">
                <a:solidFill>
                  <a:schemeClr val="bg1">
                    <a:lumMod val="85000"/>
                  </a:schemeClr>
                </a:solidFill>
                <a:effectLst/>
                <a:latin typeface="Galano Grotesque" pitchFamily="2" charset="77"/>
              </a:rPr>
              <a:t>|    START-UP DEVELOPMENT REPORT</a:t>
            </a:r>
            <a:endParaRPr lang="en-GB" sz="900">
              <a:solidFill>
                <a:schemeClr val="bg1">
                  <a:lumMod val="85000"/>
                </a:schemeClr>
              </a:solidFill>
              <a:effectLst/>
              <a:latin typeface="Galano Grotesque" pitchFamily="2" charset="77"/>
            </a:endParaRPr>
          </a:p>
          <a:p>
            <a:r>
              <a:rPr lang="en-GB" sz="900" b="1">
                <a:solidFill>
                  <a:srgbClr val="000000"/>
                </a:solidFill>
                <a:effectLst/>
                <a:latin typeface="Galano Grotesque" pitchFamily="2" charset="77"/>
              </a:rPr>
              <a:t>2023</a:t>
            </a:r>
            <a:endParaRPr lang="en-GB" sz="90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D4AB1-F0CE-830E-5E10-D0727C24BE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6200" y="6479683"/>
            <a:ext cx="528009" cy="15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3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Text - Gritd (Crea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E1AC92-8440-83D1-8277-1B01257F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9" y="845837"/>
            <a:ext cx="10015077" cy="1493088"/>
          </a:xfrm>
        </p:spPr>
        <p:txBody>
          <a:bodyPr/>
          <a:lstStyle>
            <a:lvl1pPr>
              <a:lnSpc>
                <a:spcPct val="100000"/>
              </a:lnSpc>
              <a:defRPr sz="4851" b="0" i="0" spc="-182">
                <a:solidFill>
                  <a:srgbClr val="010606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Typ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je </a:t>
            </a:r>
            <a:r>
              <a:rPr lang="en-GB" dirty="0" err="1">
                <a:effectLst/>
              </a:rPr>
              <a:t>titel</a:t>
            </a:r>
            <a:r>
              <a:rPr lang="en-GB" dirty="0">
                <a:effectLst/>
              </a:rPr>
              <a:t> in over 1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of 2 regels</a:t>
            </a:r>
            <a:endParaRPr lang="en-NL" dirty="0"/>
          </a:p>
        </p:txBody>
      </p:sp>
      <p:pic>
        <p:nvPicPr>
          <p:cNvPr id="8" name="Picture 7" descr="A black background with white text  AI-generated content may be incorrect.">
            <a:extLst>
              <a:ext uri="{FF2B5EF4-FFF2-40B4-BE49-F238E27FC236}">
                <a16:creationId xmlns:a16="http://schemas.microsoft.com/office/drawing/2014/main" id="{2900441E-85DC-BD91-2EC8-4513727BC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170660"/>
            <a:ext cx="862605" cy="308052"/>
          </a:xfrm>
          <a:prstGeom prst="rect">
            <a:avLst/>
          </a:prstGeom>
        </p:spPr>
      </p:pic>
      <p:sp>
        <p:nvSpPr>
          <p:cNvPr id="22" name="Holder 7">
            <a:extLst>
              <a:ext uri="{FF2B5EF4-FFF2-40B4-BE49-F238E27FC236}">
                <a16:creationId xmlns:a16="http://schemas.microsoft.com/office/drawing/2014/main" id="{24BD99AD-723E-2F5A-D865-1B5A91EC6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84558" y="6247674"/>
            <a:ext cx="231055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D71A3D8-D144-AE1F-5F2D-069139CDF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38" y="2622634"/>
            <a:ext cx="4779009" cy="317281"/>
          </a:xfrm>
        </p:spPr>
        <p:txBody>
          <a:bodyPr/>
          <a:lstStyle>
            <a:lvl1pPr>
              <a:defRPr sz="2062" b="0" i="0">
                <a:solidFill>
                  <a:srgbClr val="1CCFE3"/>
                </a:solidFill>
                <a:latin typeface="Hanken Grotesk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En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endParaRPr lang="en-NL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1FB5CD-4F63-71D0-3E75-1F42C5EDE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8" y="3375966"/>
            <a:ext cx="6608171" cy="410599"/>
          </a:xfrm>
        </p:spPr>
        <p:txBody>
          <a:bodyPr/>
          <a:lstStyle>
            <a:lvl1pPr>
              <a:defRPr sz="2668" b="0" i="0">
                <a:solidFill>
                  <a:srgbClr val="010606">
                    <a:alpha val="90000"/>
                  </a:srgb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>
                <a:effectLst/>
              </a:rPr>
              <a:t>Hier is </a:t>
            </a:r>
            <a:r>
              <a:rPr lang="en-GB" dirty="0" err="1">
                <a:effectLst/>
              </a:rPr>
              <a:t>ruimte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voor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bodytekst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34599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RONT Framework - Gritd v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881EA-7A07-90D0-EA98-1F34E2DA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837" y="979989"/>
            <a:ext cx="7255126" cy="2169410"/>
          </a:xfrm>
        </p:spPr>
        <p:txBody>
          <a:bodyPr/>
          <a:lstStyle>
            <a:lvl1pPr>
              <a:lnSpc>
                <a:spcPts val="8405"/>
              </a:lnSpc>
              <a:defRPr sz="7762" b="0" i="0" spc="-91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hoofdtitel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1FAECD-C06C-43E9-3EB0-3F9C4F9B1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837" y="3380085"/>
            <a:ext cx="6780500" cy="279954"/>
          </a:xfrm>
        </p:spPr>
        <p:txBody>
          <a:bodyPr/>
          <a:lstStyle>
            <a:lvl1pPr>
              <a:defRPr sz="1819" b="0" i="0">
                <a:solidFill>
                  <a:schemeClr val="bg1">
                    <a:alpha val="59558"/>
                  </a:schemeClr>
                </a:solidFill>
                <a:latin typeface="Hanken Grotesk Light" pitchFamily="2" charset="77"/>
              </a:defRPr>
            </a:lvl1pPr>
          </a:lstStyle>
          <a:p>
            <a:pPr lvl="0"/>
            <a:r>
              <a:rPr lang="en-GB" dirty="0" err="1">
                <a:effectLst/>
              </a:rPr>
              <a:t>Vul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hier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subtitel</a:t>
            </a:r>
            <a:r>
              <a:rPr lang="en-GB" dirty="0">
                <a:effectLst/>
              </a:rPr>
              <a:t> in</a:t>
            </a:r>
            <a:endParaRPr lang="en-NL" dirty="0"/>
          </a:p>
        </p:txBody>
      </p:sp>
      <p:pic>
        <p:nvPicPr>
          <p:cNvPr id="16" name="Picture 15" descr="A black and white logo  AI-generated content may be incorrect.">
            <a:extLst>
              <a:ext uri="{FF2B5EF4-FFF2-40B4-BE49-F238E27FC236}">
                <a16:creationId xmlns:a16="http://schemas.microsoft.com/office/drawing/2014/main" id="{F6245FEC-F3BD-52F8-BACA-EC8CA4361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" y="6055019"/>
            <a:ext cx="1155275" cy="415870"/>
          </a:xfrm>
          <a:prstGeom prst="rect">
            <a:avLst/>
          </a:prstGeom>
        </p:spPr>
      </p:pic>
      <p:pic>
        <p:nvPicPr>
          <p:cNvPr id="4" name="Picture 3" descr="A black and blue background  AI-generated content may be incorrect.">
            <a:extLst>
              <a:ext uri="{FF2B5EF4-FFF2-40B4-BE49-F238E27FC236}">
                <a16:creationId xmlns:a16="http://schemas.microsoft.com/office/drawing/2014/main" id="{2679A1D2-90F1-3024-9A7A-DC25EF8587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846" y="702037"/>
            <a:ext cx="10948154" cy="61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0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2D662C-2DE5-C922-E72E-C47F0814F87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5450" y="1698625"/>
            <a:ext cx="11036078" cy="428625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31B8B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8C2341F1-2AE4-F2D4-B1D4-68C3C8715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450" y="2509283"/>
            <a:ext cx="5273601" cy="3541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  <a:lvl2pPr>
              <a:defRPr b="0" i="0">
                <a:latin typeface="Galano Grotesque Light" pitchFamily="2" charset="77"/>
              </a:defRPr>
            </a:lvl2pPr>
            <a:lvl3pPr>
              <a:defRPr b="0" i="0">
                <a:latin typeface="Galano Grotesque Light" pitchFamily="2" charset="77"/>
              </a:defRPr>
            </a:lvl3pPr>
            <a:lvl4pPr>
              <a:defRPr b="0" i="0">
                <a:latin typeface="Galano Grotesque Light" pitchFamily="2" charset="77"/>
              </a:defRPr>
            </a:lvl4pPr>
            <a:lvl5pPr>
              <a:defRPr b="0" i="0">
                <a:latin typeface="Galano Grotesque Light" pitchFamily="2" charset="77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C2325D20-C724-B784-4405-A051957A1FF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46602" y="2512826"/>
            <a:ext cx="5273601" cy="3541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  <a:lvl2pPr>
              <a:defRPr b="0" i="0">
                <a:latin typeface="Galano Grotesque Light" pitchFamily="2" charset="77"/>
              </a:defRPr>
            </a:lvl2pPr>
            <a:lvl3pPr>
              <a:defRPr b="0" i="0">
                <a:latin typeface="Galano Grotesque Light" pitchFamily="2" charset="77"/>
              </a:defRPr>
            </a:lvl3pPr>
            <a:lvl4pPr>
              <a:defRPr b="0" i="0">
                <a:latin typeface="Galano Grotesque Light" pitchFamily="2" charset="77"/>
              </a:defRPr>
            </a:lvl4pPr>
            <a:lvl5pPr>
              <a:defRPr b="0" i="0">
                <a:latin typeface="Galano Grotesque Light" pitchFamily="2" charset="77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04FAD-A344-661F-B7DE-199A5B96070B}"/>
              </a:ext>
            </a:extLst>
          </p:cNvPr>
          <p:cNvSpPr txBox="1"/>
          <p:nvPr/>
        </p:nvSpPr>
        <p:spPr>
          <a:xfrm>
            <a:off x="11242256" y="6432497"/>
            <a:ext cx="76014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1600" b="1" i="0">
                <a:solidFill>
                  <a:srgbClr val="C3C3C3"/>
                </a:solidFill>
                <a:latin typeface="Galano Grotesque SemiBold" pitchFamily="2" charset="77"/>
              </a:rPr>
              <a:t>Gritd.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0ACD6-B240-0432-D5A4-15451849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65125"/>
            <a:ext cx="110360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315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4EB39B2-0C4E-5883-2B24-F0D4AB581D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6353908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  <a:lvl2pPr>
              <a:defRPr b="0" i="0">
                <a:latin typeface="Galano Grotesque Light" pitchFamily="2" charset="77"/>
              </a:defRPr>
            </a:lvl2pPr>
            <a:lvl3pPr>
              <a:defRPr b="0" i="0">
                <a:latin typeface="Galano Grotesque Light" pitchFamily="2" charset="77"/>
              </a:defRPr>
            </a:lvl3pPr>
            <a:lvl4pPr>
              <a:defRPr b="0" i="0">
                <a:latin typeface="Galano Grotesque Light" pitchFamily="2" charset="77"/>
              </a:defRPr>
            </a:lvl4pPr>
            <a:lvl5pPr>
              <a:defRPr b="0" i="0">
                <a:latin typeface="Galano Grotesque Light" pitchFamily="2" charset="77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DA263-B92E-4B91-02CD-52E1542EB33B}"/>
              </a:ext>
            </a:extLst>
          </p:cNvPr>
          <p:cNvSpPr txBox="1"/>
          <p:nvPr/>
        </p:nvSpPr>
        <p:spPr>
          <a:xfrm>
            <a:off x="11242256" y="6432497"/>
            <a:ext cx="76014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1600" b="1" i="0">
                <a:solidFill>
                  <a:srgbClr val="C3C3C3"/>
                </a:solidFill>
                <a:latin typeface="Galano Grotesque SemiBold" pitchFamily="2" charset="77"/>
              </a:rPr>
              <a:t>Gritd.</a:t>
            </a:r>
          </a:p>
        </p:txBody>
      </p:sp>
      <p:sp>
        <p:nvSpPr>
          <p:cNvPr id="2" name="Rechthoek met één afgeronde hoek 1">
            <a:extLst>
              <a:ext uri="{FF2B5EF4-FFF2-40B4-BE49-F238E27FC236}">
                <a16:creationId xmlns:a16="http://schemas.microsoft.com/office/drawing/2014/main" id="{C62797A1-8A9E-C5D8-C672-0D69DA5AB956}"/>
              </a:ext>
            </a:extLst>
          </p:cNvPr>
          <p:cNvSpPr/>
          <p:nvPr userDrawn="1"/>
        </p:nvSpPr>
        <p:spPr>
          <a:xfrm rot="10800000" flipH="1">
            <a:off x="6353908" y="0"/>
            <a:ext cx="4999892" cy="6858000"/>
          </a:xfrm>
          <a:prstGeom prst="round1Rect">
            <a:avLst>
              <a:gd name="adj" fmla="val 4798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0ED8C33-ED88-E5CC-7126-89790EE7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062" y="2444154"/>
            <a:ext cx="4413738" cy="432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Second level</a:t>
            </a:r>
          </a:p>
          <a:p>
            <a:pPr lvl="0"/>
            <a:r>
              <a:rPr lang="en-GB" dirty="0"/>
              <a:t>Third level</a:t>
            </a:r>
          </a:p>
          <a:p>
            <a:pPr lvl="0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DA7CC7F-69FB-9364-B6DF-C5879F8F0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0062" y="559296"/>
            <a:ext cx="4413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Type 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255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47408D3-3F82-54C9-F845-B2A598732B2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88F96-0662-ACF1-5372-7F47C425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75" y="494368"/>
            <a:ext cx="9717806" cy="63739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681A4-37B1-A211-C681-25ECFC7737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39" y="1063738"/>
            <a:ext cx="5897764" cy="1481570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7B4ED4-381E-C1B3-B3ED-7007508712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039" y="2653075"/>
            <a:ext cx="3927296" cy="19332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4167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F50204-9CA5-7231-F0C8-22C9869F7EE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CA87F-F523-2B85-EBE6-4FA4BF51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67" y="445657"/>
            <a:ext cx="9717806" cy="641234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C6495D-5D8C-E117-3D02-AD76BEE186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39" y="1063738"/>
            <a:ext cx="5897764" cy="1481570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EFFF13E-B021-9ECF-5294-761E21D13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039" y="2653075"/>
            <a:ext cx="3927296" cy="19332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4899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A43D999-3935-482C-B92F-1A5901DAA06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59659-C61C-80B3-4B10-816E867C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67" y="445657"/>
            <a:ext cx="9717806" cy="6412342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241C3240-6134-6362-6191-DE702DB6FC15}"/>
              </a:ext>
            </a:extLst>
          </p:cNvPr>
          <p:cNvSpPr/>
          <p:nvPr/>
        </p:nvSpPr>
        <p:spPr>
          <a:xfrm rot="1532045">
            <a:off x="8134391" y="1045347"/>
            <a:ext cx="314518" cy="3775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6FF75C6-CD38-1307-EA85-BA35CF8C88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39" y="1063738"/>
            <a:ext cx="5897764" cy="1481570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F2F9D92-1E02-0E75-CB12-92F8ECCC53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039" y="2653075"/>
            <a:ext cx="3927296" cy="19332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815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B5FAF-8B63-9828-1C5F-18D5F8C9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BB94-0CDE-3790-F06F-9CF1C4268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CAD8CBF3-3DFA-6D48-ACE6-E84F12C516F2}" type="datetimeFigureOut">
              <a:rPr lang="en-NL" smtClean="0"/>
              <a:pPr/>
              <a:t>6/23/26</a:t>
            </a:fld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CA062-4A40-49E0-5E5F-9E0F26745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3F16DCE4-79E3-064C-B4D1-2DEDFDC539CF}" type="slidenum">
              <a:rPr lang="en-NL" smtClean="0"/>
              <a:pPr/>
              <a:t>‹nr.›</a:t>
            </a:fld>
            <a:endParaRPr lang="en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9BAC22-C794-D4C3-415E-A0043BD59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50065"/>
            <a:ext cx="10515600" cy="432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Second level</a:t>
            </a:r>
          </a:p>
          <a:p>
            <a:pPr lvl="0"/>
            <a:r>
              <a:rPr lang="en-GB" dirty="0"/>
              <a:t>Third level</a:t>
            </a:r>
          </a:p>
          <a:p>
            <a:pPr lvl="0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  <p:sldLayoutId id="2147483686" r:id="rId4"/>
    <p:sldLayoutId id="2147483672" r:id="rId5"/>
    <p:sldLayoutId id="2147483673" r:id="rId6"/>
    <p:sldLayoutId id="2147483682" r:id="rId7"/>
    <p:sldLayoutId id="2147483683" r:id="rId8"/>
    <p:sldLayoutId id="2147483684" r:id="rId9"/>
    <p:sldLayoutId id="2147483685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7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Hanken Grotesk" pitchFamily="2" charset="77"/>
              </a:defRPr>
            </a:lvl1pPr>
          </a:lstStyle>
          <a:p>
            <a:endParaRPr lang="en-NL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Hanken Grotesk" pitchFamily="2" charset="77"/>
              </a:defRPr>
            </a:lvl1pPr>
          </a:lstStyle>
          <a:p>
            <a:fld id="{36102AF0-F160-6B43-9064-470465DBFF48}" type="datetime1">
              <a:rPr lang="en-US" smtClean="0"/>
              <a:pPr/>
              <a:t>6/23/26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Hanken Grotesk" pitchFamily="2" charset="77"/>
              </a:defRPr>
            </a:lvl1pPr>
          </a:lstStyle>
          <a:p>
            <a:fld id="{B6F15528-21DE-4FAA-801E-634DDDAF4B2B}" type="slidenum">
              <a:rPr lang="en-NL" smtClean="0"/>
              <a:pPr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0463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</p:sldLayoutIdLst>
  <p:hf hdr="0" ftr="0" dt="0"/>
  <p:txStyles>
    <p:titleStyle>
      <a:lvl1pPr>
        <a:defRPr>
          <a:latin typeface="Hanken Grotesk" pitchFamily="2" charset="77"/>
          <a:ea typeface="+mj-ea"/>
          <a:cs typeface="+mj-cs"/>
        </a:defRPr>
      </a:lvl1pPr>
    </p:titleStyle>
    <p:bodyStyle>
      <a:lvl1pPr marL="0">
        <a:defRPr>
          <a:latin typeface="Hanken Grotesk" pitchFamily="2" charset="77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5760"/>
            <a:ext cx="10515600" cy="502920"/>
          </a:xfrm>
          <a:prstGeom prst="rect">
            <a:avLst/>
          </a:prstGeom>
          <a:noFill/>
        </p:spPr>
        <p:txBody>
          <a:bodyPr wrap="none" lIns="18288" tIns="18288" rIns="18288" bIns="18288" anchor="t">
            <a:spAutoFit/>
          </a:bodyPr>
          <a:lstStyle/>
          <a:p>
            <a:pPr algn="l"/>
            <a:r>
              <a:rPr sz="2700" b="1">
                <a:solidFill>
                  <a:srgbClr val="010606"/>
                </a:solidFill>
                <a:latin typeface="Hanken Grotesk"/>
              </a:rPr>
              <a:t>Support &amp; financing in the Amsterdam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488" y="932688"/>
            <a:ext cx="8686800" cy="292608"/>
          </a:xfrm>
          <a:prstGeom prst="rect">
            <a:avLst/>
          </a:prstGeom>
          <a:noFill/>
        </p:spPr>
        <p:txBody>
          <a:bodyPr wrap="none" lIns="18288" tIns="18288" rIns="18288" bIns="18288" anchor="t">
            <a:spAutoFit/>
          </a:bodyPr>
          <a:lstStyle/>
          <a:p>
            <a:pPr algn="l"/>
            <a:r>
              <a:rPr sz="1300" b="0">
                <a:solidFill>
                  <a:srgbClr val="9CA3A0"/>
                </a:solidFill>
                <a:latin typeface="Hanken Grotesk"/>
              </a:rPr>
              <a:t>Mapped on lifecycle Stage 1 &amp; 2  ·  Amsterdam Economic Board session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732520" y="932688"/>
            <a:ext cx="237744" cy="237744"/>
          </a:xfrm>
          <a:prstGeom prst="roundRect">
            <a:avLst>
              <a:gd name="adj" fmla="val 4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9025128" y="914400"/>
            <a:ext cx="1188720" cy="274320"/>
          </a:xfrm>
          <a:prstGeom prst="rect">
            <a:avLst/>
          </a:prstGeom>
          <a:noFill/>
        </p:spPr>
        <p:txBody>
          <a:bodyPr wrap="none" lIns="18288" tIns="18288" rIns="18288" bIns="18288" anchor="ctr">
            <a:spAutoFit/>
          </a:bodyPr>
          <a:lstStyle/>
          <a:p>
            <a:pPr algn="l"/>
            <a:r>
              <a:rPr sz="1050" b="0">
                <a:solidFill>
                  <a:srgbClr val="1C2020"/>
                </a:solidFill>
                <a:latin typeface="Hanken Grotesk"/>
              </a:rPr>
              <a:t>Support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8400" y="932688"/>
            <a:ext cx="237744" cy="237744"/>
          </a:xfrm>
          <a:prstGeom prst="roundRect">
            <a:avLst>
              <a:gd name="adj" fmla="val 4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351008" y="914400"/>
            <a:ext cx="1463040" cy="274320"/>
          </a:xfrm>
          <a:prstGeom prst="rect">
            <a:avLst/>
          </a:prstGeom>
          <a:noFill/>
        </p:spPr>
        <p:txBody>
          <a:bodyPr wrap="none" lIns="18288" tIns="18288" rIns="18288" bIns="18288" anchor="ctr">
            <a:spAutoFit/>
          </a:bodyPr>
          <a:lstStyle/>
          <a:p>
            <a:pPr algn="l"/>
            <a:r>
              <a:rPr sz="1050" b="0">
                <a:solidFill>
                  <a:srgbClr val="1C2020"/>
                </a:solidFill>
                <a:latin typeface="Hanken Grotesk"/>
              </a:rPr>
              <a:t>Financing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1417320"/>
            <a:ext cx="6537960" cy="420624"/>
          </a:xfrm>
          <a:prstGeom prst="roundRect">
            <a:avLst>
              <a:gd name="adj" fmla="val 14000"/>
            </a:avLst>
          </a:prstGeom>
          <a:solidFill>
            <a:srgbClr val="0A45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300" b="1">
                <a:solidFill>
                  <a:srgbClr val="FAF7EE"/>
                </a:solidFill>
                <a:latin typeface="Hanken Grotesk"/>
              </a:rPr>
              <a:t>Stage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039112"/>
            <a:ext cx="6537960" cy="256032"/>
          </a:xfrm>
          <a:prstGeom prst="rect">
            <a:avLst/>
          </a:prstGeom>
          <a:noFill/>
        </p:spPr>
        <p:txBody>
          <a:bodyPr wrap="none" lIns="18288" tIns="18288" rIns="18288" bIns="18288" anchor="t">
            <a:spAutoFit/>
          </a:bodyPr>
          <a:lstStyle/>
          <a:p>
            <a:pPr algn="l"/>
            <a:r>
              <a:rPr sz="1000" b="1" spc="120">
                <a:solidFill>
                  <a:srgbClr val="365C32"/>
                </a:solidFill>
                <a:latin typeface="Hanken Grotesk"/>
              </a:rPr>
              <a:t>SUPPORT ORGANISATIONS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2350008"/>
            <a:ext cx="574243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Angels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13739" y="2350008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Upalmere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76348" y="2350008"/>
            <a:ext cx="62727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DCAB VU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85923" y="2350008"/>
            <a:ext cx="83941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SUV Nursery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7638" y="2350008"/>
            <a:ext cx="83941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Forward Inc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29353" y="2350008"/>
            <a:ext cx="94548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Happy Hoppers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57139" y="2350008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Innofest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7200" y="2715768"/>
            <a:ext cx="1263700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AMS startup booster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03196" y="2715768"/>
            <a:ext cx="786384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Leapsprong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71876" y="2715768"/>
            <a:ext cx="1104595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EI sports campus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58768" y="2715768"/>
            <a:ext cx="574243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Antler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515307" y="2715768"/>
            <a:ext cx="1210665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HVA Venture center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08268" y="2715768"/>
            <a:ext cx="83941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AWS startup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57200" y="3081528"/>
            <a:ext cx="1210665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Google accelerator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50161" y="3081528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Techleap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12771" y="3081528"/>
            <a:ext cx="415137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NWO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010204" y="3081528"/>
            <a:ext cx="415137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KVK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07638" y="3081528"/>
            <a:ext cx="1316736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Startup in residence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906670" y="3081528"/>
            <a:ext cx="1051560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Biotech Booster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040526" y="3081528"/>
            <a:ext cx="415137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K+V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7200" y="3447288"/>
            <a:ext cx="94548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PIM provincie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484985" y="3447288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Norssken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47595" y="3447288"/>
            <a:ext cx="52120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Stack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851099" y="3447288"/>
            <a:ext cx="892454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Y Combinator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825849" y="3447288"/>
            <a:ext cx="83941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VU starthub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47564" y="3447288"/>
            <a:ext cx="839419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SUV General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69280" y="3447288"/>
            <a:ext cx="786384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ROM InWest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57200" y="3813048"/>
            <a:ext cx="786384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Impact Hub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25880" y="3813048"/>
            <a:ext cx="468172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GoNH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76348" y="3813048"/>
            <a:ext cx="1475841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Health Tech accelerator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434486" y="3813048"/>
            <a:ext cx="1157630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Startup Amsterdam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200" y="4325112"/>
            <a:ext cx="6537960" cy="256032"/>
          </a:xfrm>
          <a:prstGeom prst="rect">
            <a:avLst/>
          </a:prstGeom>
          <a:noFill/>
        </p:spPr>
        <p:txBody>
          <a:bodyPr wrap="none" lIns="18288" tIns="18288" rIns="18288" bIns="18288" anchor="t">
            <a:spAutoFit/>
          </a:bodyPr>
          <a:lstStyle/>
          <a:p>
            <a:pPr algn="l"/>
            <a:r>
              <a:rPr sz="1000" b="1" spc="120">
                <a:solidFill>
                  <a:srgbClr val="0A454B"/>
                </a:solidFill>
                <a:latin typeface="Hanken Grotesk"/>
              </a:rPr>
              <a:t>FINANCING INSTRUMENTS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7200" y="4636007"/>
            <a:ext cx="1316736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Friends Family Fools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56232" y="4636007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RIL Rabo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618841" y="4636007"/>
            <a:ext cx="1475841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Omgevingsfonds Schiphol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176979" y="4636007"/>
            <a:ext cx="1051560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MIT Feasibility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310835" y="4636007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3xA fund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57200" y="5001768"/>
            <a:ext cx="1210665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Innovatiefonds NHN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750161" y="5001768"/>
            <a:ext cx="1263700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University holdings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96158" y="5001768"/>
            <a:ext cx="945489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SIR Amsterdam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123944" y="5001768"/>
            <a:ext cx="998524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Stichting Doen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04764" y="5001768"/>
            <a:ext cx="892454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Creator fund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269480" y="1417320"/>
            <a:ext cx="4434840" cy="420624"/>
          </a:xfrm>
          <a:prstGeom prst="roundRect">
            <a:avLst>
              <a:gd name="adj" fmla="val 14000"/>
            </a:avLst>
          </a:prstGeom>
          <a:solidFill>
            <a:srgbClr val="0A45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300" b="1">
                <a:solidFill>
                  <a:srgbClr val="FAF7EE"/>
                </a:solidFill>
                <a:latin typeface="Hanken Grotesk"/>
              </a:rPr>
              <a:t>Stage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69480" y="2039112"/>
            <a:ext cx="4434840" cy="256032"/>
          </a:xfrm>
          <a:prstGeom prst="rect">
            <a:avLst/>
          </a:prstGeom>
          <a:noFill/>
        </p:spPr>
        <p:txBody>
          <a:bodyPr wrap="none" lIns="18288" tIns="18288" rIns="18288" bIns="18288" anchor="t">
            <a:spAutoFit/>
          </a:bodyPr>
          <a:lstStyle/>
          <a:p>
            <a:pPr algn="l"/>
            <a:r>
              <a:rPr sz="1000" b="1" spc="120">
                <a:solidFill>
                  <a:srgbClr val="365C32"/>
                </a:solidFill>
                <a:latin typeface="Hanken Grotesk"/>
              </a:rPr>
              <a:t>SUPPORT ORGANISATIONS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269480" y="2350008"/>
            <a:ext cx="998524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Dutch Basecamp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350300" y="2350008"/>
            <a:ext cx="998524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Ready to Scale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431121" y="2350008"/>
            <a:ext cx="62727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ScaleNL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140696" y="2350008"/>
            <a:ext cx="73334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NL Groeit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956340" y="2350008"/>
            <a:ext cx="52120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NLMTD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269480" y="2715768"/>
            <a:ext cx="1687982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Network Launching Customers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039758" y="2715768"/>
            <a:ext cx="184708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Gemeente innovatie procurement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269480" y="3081528"/>
            <a:ext cx="1157630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Horizon Flevoland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09406" y="3081528"/>
            <a:ext cx="1051560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Catch the Curve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643262" y="3081528"/>
            <a:ext cx="1263700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Innovation clusters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989259" y="3081528"/>
            <a:ext cx="415137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RVO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269480" y="3447288"/>
            <a:ext cx="521208" cy="274320"/>
          </a:xfrm>
          <a:prstGeom prst="roundRect">
            <a:avLst>
              <a:gd name="adj" fmla="val 50000"/>
            </a:avLst>
          </a:prstGeom>
          <a:solidFill>
            <a:srgbClr val="E4F7D6"/>
          </a:solidFill>
          <a:ln w="12700">
            <a:solidFill>
              <a:srgbClr val="9EFE8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CODAM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69480" y="3959352"/>
            <a:ext cx="4434840" cy="256032"/>
          </a:xfrm>
          <a:prstGeom prst="rect">
            <a:avLst/>
          </a:prstGeom>
          <a:noFill/>
        </p:spPr>
        <p:txBody>
          <a:bodyPr wrap="none" lIns="18288" tIns="18288" rIns="18288" bIns="18288" anchor="t">
            <a:spAutoFit/>
          </a:bodyPr>
          <a:lstStyle/>
          <a:p>
            <a:pPr algn="l"/>
            <a:r>
              <a:rPr sz="1000" b="1" spc="120">
                <a:solidFill>
                  <a:srgbClr val="0A454B"/>
                </a:solidFill>
                <a:latin typeface="Hanken Grotesk"/>
              </a:rPr>
              <a:t>FINANCING INSTRUMENTS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269480" y="4270248"/>
            <a:ext cx="574243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Angels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926019" y="4270248"/>
            <a:ext cx="680313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Norrsken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88628" y="4270248"/>
            <a:ext cx="468172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AKEF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239097" y="4270248"/>
            <a:ext cx="1104595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Kansen voor West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425988" y="4270248"/>
            <a:ext cx="627278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MIT R&amp;D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269480" y="4636008"/>
            <a:ext cx="733348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Doen fund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085124" y="4636008"/>
            <a:ext cx="945489" cy="274320"/>
          </a:xfrm>
          <a:prstGeom prst="roundRect">
            <a:avLst>
              <a:gd name="adj" fmla="val 50000"/>
            </a:avLst>
          </a:prstGeom>
          <a:solidFill>
            <a:srgbClr val="D6F3F7"/>
          </a:solidFill>
          <a:ln w="12700">
            <a:solidFill>
              <a:srgbClr val="1DD0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sz="900">
                <a:solidFill>
                  <a:srgbClr val="1C2020"/>
                </a:solidFill>
                <a:latin typeface="Hanken Grotesk"/>
              </a:rPr>
              <a:t>Founder funds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Gritd_theme_SDR">
  <a:themeElements>
    <a:clrScheme name="Custom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0B7B2"/>
      </a:accent1>
      <a:accent2>
        <a:srgbClr val="E79749"/>
      </a:accent2>
      <a:accent3>
        <a:srgbClr val="6165A0"/>
      </a:accent3>
      <a:accent4>
        <a:srgbClr val="D33E72"/>
      </a:accent4>
      <a:accent5>
        <a:srgbClr val="173BE9"/>
      </a:accent5>
      <a:accent6>
        <a:srgbClr val="F6F6F3"/>
      </a:accent6>
      <a:hlink>
        <a:srgbClr val="A3A4A2"/>
      </a:hlink>
      <a:folHlink>
        <a:srgbClr val="32AC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23361" t="1" r="-23361" b="-1"/>
          </a:stretch>
        </a:blipFill>
        <a:ln>
          <a:noFill/>
        </a:ln>
      </a:spPr>
      <a:bodyPr rtlCol="0" anchor="ctr"/>
      <a:lstStyle>
        <a:defPPr algn="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ritd_theme_SDR" id="{61A5CC51-4537-164A-9DD2-746812C84AB2}" vid="{A7F3F761-4ECE-E344-9CE6-D9CCE653AC4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6A1C50EC846448D28C6AEE1E5CEF3" ma:contentTypeVersion="19" ma:contentTypeDescription="Een nieuw document maken." ma:contentTypeScope="" ma:versionID="a70af074e627f9f3b241513643f04601">
  <xsd:schema xmlns:xsd="http://www.w3.org/2001/XMLSchema" xmlns:xs="http://www.w3.org/2001/XMLSchema" xmlns:p="http://schemas.microsoft.com/office/2006/metadata/properties" xmlns:ns2="d188771e-7813-4dbb-9b2b-7f51ba5eb611" xmlns:ns3="6db96077-53e1-4b4d-9d8a-6d8787a6f1bb" targetNamespace="http://schemas.microsoft.com/office/2006/metadata/properties" ma:root="true" ma:fieldsID="3fff3f7bdcb65057be3586e78bb75fda" ns2:_="" ns3:_="">
    <xsd:import namespace="d188771e-7813-4dbb-9b2b-7f51ba5eb611"/>
    <xsd:import namespace="6db96077-53e1-4b4d-9d8a-6d8787a6f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8771e-7813-4dbb-9b2b-7f51ba5eb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bd1cb30-a98b-408f-898e-062c55bde3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96077-53e1-4b4d-9d8a-6d8787a6f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000f34f-d83a-4132-99f8-acbb511e62ba}" ma:internalName="TaxCatchAll" ma:showField="CatchAllData" ma:web="6db96077-53e1-4b4d-9d8a-6d8787a6f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db96077-53e1-4b4d-9d8a-6d8787a6f1bb">
      <UserInfo>
        <DisplayName>Floris Meulensteen</DisplayName>
        <AccountId>57</AccountId>
        <AccountType/>
      </UserInfo>
    </SharedWithUsers>
    <lcf76f155ced4ddcb4097134ff3c332f xmlns="d188771e-7813-4dbb-9b2b-7f51ba5eb611">
      <Terms xmlns="http://schemas.microsoft.com/office/infopath/2007/PartnerControls"/>
    </lcf76f155ced4ddcb4097134ff3c332f>
    <TaxCatchAll xmlns="6db96077-53e1-4b4d-9d8a-6d8787a6f1b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4D2872-7669-4F14-944B-294A5673AA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8771e-7813-4dbb-9b2b-7f51ba5eb611"/>
    <ds:schemaRef ds:uri="6db96077-53e1-4b4d-9d8a-6d8787a6f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D16C0E-3257-4963-8068-EEBC7229582F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6db96077-53e1-4b4d-9d8a-6d8787a6f1bb"/>
    <ds:schemaRef ds:uri="d188771e-7813-4dbb-9b2b-7f51ba5eb61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AAFAFED-8298-4FDB-B7A3-408330A49C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149</Words>
  <Application>Microsoft Macintosh PowerPoint</Application>
  <PresentationFormat>Breedbeeld</PresentationFormat>
  <Paragraphs>70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</vt:i4>
      </vt:variant>
    </vt:vector>
  </HeadingPairs>
  <TitlesOfParts>
    <vt:vector size="13" baseType="lpstr">
      <vt:lpstr>Galano Grotesque Light</vt:lpstr>
      <vt:lpstr>Hanken Grotesk</vt:lpstr>
      <vt:lpstr>Galano Grotesque SemiBold</vt:lpstr>
      <vt:lpstr>Calibri Light</vt:lpstr>
      <vt:lpstr>Calibri</vt:lpstr>
      <vt:lpstr>Hanken Grotesk SemiBold</vt:lpstr>
      <vt:lpstr>Galano Grotesque</vt:lpstr>
      <vt:lpstr>Montserrat</vt:lpstr>
      <vt:lpstr>Arial</vt:lpstr>
      <vt:lpstr>Hanken Grotesk Light</vt:lpstr>
      <vt:lpstr>Gritd_theme_SDR</vt:lpstr>
      <vt:lpstr>1_Office Theme</vt:lpstr>
      <vt:lpstr>PowerPoint-presentatie</vt:lpstr>
    </vt:vector>
  </TitlesOfParts>
  <Company>Bom Holding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Gijs van de Molengraft</dc:creator>
  <cp:lastModifiedBy>Stephan Botz</cp:lastModifiedBy>
  <cp:revision>31</cp:revision>
  <cp:lastPrinted>2019-08-21T11:57:51Z</cp:lastPrinted>
  <dcterms:created xsi:type="dcterms:W3CDTF">2019-08-15T13:49:15Z</dcterms:created>
  <dcterms:modified xsi:type="dcterms:W3CDTF">2026-06-23T13:07:28Z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0x0101005BB6A1C50EC846448D28C6AEE1E5CEF3</vt:lpwstr>
  </property>
  <property fmtid="{D5CDD505-2E9C-101B-9397-08002B2CF9AE}" pid="3" name="MediaServiceImageTags">
    <vt:lpwstr/>
  </property>
</Properties>
</file>