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5" r:id="rId3"/>
    <p:sldId id="266" r:id="rId4"/>
    <p:sldId id="275" r:id="rId5"/>
    <p:sldId id="271" r:id="rId6"/>
    <p:sldId id="270" r:id="rId7"/>
    <p:sldId id="284" r:id="rId8"/>
    <p:sldId id="289" r:id="rId9"/>
    <p:sldId id="282" r:id="rId10"/>
    <p:sldId id="301" r:id="rId11"/>
    <p:sldId id="285" r:id="rId12"/>
    <p:sldId id="286" r:id="rId13"/>
    <p:sldId id="288" r:id="rId14"/>
    <p:sldId id="302" r:id="rId15"/>
    <p:sldId id="299" r:id="rId16"/>
    <p:sldId id="293" r:id="rId17"/>
    <p:sldId id="294" r:id="rId18"/>
    <p:sldId id="300" r:id="rId19"/>
    <p:sldId id="297" r:id="rId20"/>
    <p:sldId id="303" r:id="rId21"/>
    <p:sldId id="278" r:id="rId22"/>
    <p:sldId id="269" r:id="rId23"/>
    <p:sldId id="272" r:id="rId24"/>
    <p:sldId id="280" r:id="rId25"/>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win Oskam" initials="EO" lastIdx="4" clrIdx="0">
    <p:extLst>
      <p:ext uri="{19B8F6BF-5375-455C-9EA6-DF929625EA0E}">
        <p15:presenceInfo xmlns:p15="http://schemas.microsoft.com/office/powerpoint/2012/main" userId="S-1-5-21-2866009245-4041228970-3591837399-2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4660"/>
  </p:normalViewPr>
  <p:slideViewPr>
    <p:cSldViewPr snapToGrid="0">
      <p:cViewPr varScale="1">
        <p:scale>
          <a:sx n="70" d="100"/>
          <a:sy n="70" d="100"/>
        </p:scale>
        <p:origin x="424"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C770370-6C96-45C6-8840-D1B873078B41}" type="datetimeFigureOut">
              <a:rPr lang="nl-NL" smtClean="0"/>
              <a:t>8-5-2017</a:t>
            </a:fld>
            <a:endParaRPr lang="nl-NL"/>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D78E3A7-E159-43C9-8AB4-498369548E46}" type="slidenum">
              <a:rPr lang="nl-NL" smtClean="0"/>
              <a:t>‹nr.›</a:t>
            </a:fld>
            <a:endParaRPr lang="nl-NL"/>
          </a:p>
        </p:txBody>
      </p:sp>
    </p:spTree>
    <p:extLst>
      <p:ext uri="{BB962C8B-B14F-4D97-AF65-F5344CB8AC3E}">
        <p14:creationId xmlns:p14="http://schemas.microsoft.com/office/powerpoint/2010/main" val="1604529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F468A7-1813-4C11-BCCF-02D285DE41F2}" type="datetimeFigureOut">
              <a:rPr lang="nl-NL" smtClean="0"/>
              <a:t>8-5-2017</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30CB026-CE16-4E36-8F82-B08E5250A78C}" type="slidenum">
              <a:rPr lang="nl-NL" smtClean="0"/>
              <a:t>‹nr.›</a:t>
            </a:fld>
            <a:endParaRPr lang="nl-NL"/>
          </a:p>
        </p:txBody>
      </p:sp>
    </p:spTree>
    <p:extLst>
      <p:ext uri="{BB962C8B-B14F-4D97-AF65-F5344CB8AC3E}">
        <p14:creationId xmlns:p14="http://schemas.microsoft.com/office/powerpoint/2010/main" val="43513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Cynefin_framework#cite_note-SnowdenBoone2007-2"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www.economist.com/blogs/economist-explains/2013/11/economist-explains-0" TargetMode="External"/><Relationship Id="rId4" Type="http://schemas.openxmlformats.org/officeDocument/2006/relationships/hyperlink" Target="http://www.nytimes.com/2007/03/11/business/yourmoney/11frame.html?_r=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30CB026-CE16-4E36-8F82-B08E5250A78C}" type="slidenum">
              <a:rPr lang="nl-NL" smtClean="0"/>
              <a:t>1</a:t>
            </a:fld>
            <a:endParaRPr lang="nl-NL"/>
          </a:p>
        </p:txBody>
      </p:sp>
    </p:spTree>
    <p:extLst>
      <p:ext uri="{BB962C8B-B14F-4D97-AF65-F5344CB8AC3E}">
        <p14:creationId xmlns:p14="http://schemas.microsoft.com/office/powerpoint/2010/main" val="3652411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05355D8-244C-4024-AF49-B401BCB6AAF7}" type="slidenum">
              <a:rPr lang="nl-NL" smtClean="0">
                <a:solidFill>
                  <a:prstClr val="black"/>
                </a:solidFill>
              </a:rPr>
              <a:pPr/>
              <a:t>19</a:t>
            </a:fld>
            <a:endParaRPr lang="nl-NL">
              <a:solidFill>
                <a:prstClr val="black"/>
              </a:solidFill>
            </a:endParaRPr>
          </a:p>
        </p:txBody>
      </p:sp>
    </p:spTree>
    <p:extLst>
      <p:ext uri="{BB962C8B-B14F-4D97-AF65-F5344CB8AC3E}">
        <p14:creationId xmlns:p14="http://schemas.microsoft.com/office/powerpoint/2010/main" val="932016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smtClean="0"/>
              <a:t>Nesta</a:t>
            </a:r>
            <a:r>
              <a:rPr lang="en-US" dirty="0" smtClean="0"/>
              <a:t> </a:t>
            </a:r>
            <a:r>
              <a:rPr lang="en-US" dirty="0" err="1" smtClean="0"/>
              <a:t>citie</a:t>
            </a:r>
            <a:r>
              <a:rPr lang="en-US" dirty="0" smtClean="0"/>
              <a:t> report: City as investor: How does the city invest in the skills and businesses required for innovation? Amsterdam is in tier 3!</a:t>
            </a:r>
          </a:p>
          <a:p>
            <a:endParaRPr lang="en-US" dirty="0" smtClean="0"/>
          </a:p>
          <a:p>
            <a:r>
              <a:rPr lang="en-US" dirty="0" smtClean="0"/>
              <a:t>a. are actively investing in building their tech talent base; and b. are supporting access to capital.</a:t>
            </a:r>
            <a:endParaRPr lang="nl-NL" dirty="0" smtClean="0"/>
          </a:p>
          <a:p>
            <a:endParaRPr lang="nl-NL" dirty="0" smtClean="0"/>
          </a:p>
          <a:p>
            <a:r>
              <a:rPr lang="nl-NL" b="1" dirty="0" smtClean="0"/>
              <a:t>More </a:t>
            </a:r>
            <a:r>
              <a:rPr lang="nl-NL" b="1" dirty="0" err="1" smtClean="0"/>
              <a:t>about</a:t>
            </a:r>
            <a:r>
              <a:rPr lang="nl-NL" b="1" dirty="0" smtClean="0"/>
              <a:t> London:</a:t>
            </a:r>
          </a:p>
          <a:p>
            <a:r>
              <a:rPr lang="en-US" dirty="0" smtClean="0"/>
              <a:t>In the London region alone, </a:t>
            </a:r>
            <a:r>
              <a:rPr lang="en-US" dirty="0" err="1" smtClean="0"/>
              <a:t>organisations</a:t>
            </a:r>
            <a:r>
              <a:rPr lang="en-US" dirty="0" smtClean="0"/>
              <a:t> saw an aggregate net benefit in 2012/13 of £202 million, with the average net benefit per apprentice in London at £2,261.15 At the national level, research has shown that apprenticeships contributed £34 billion to the UK economy in 2014.16</a:t>
            </a:r>
            <a:endParaRPr lang="nl-NL" b="1" dirty="0" smtClean="0"/>
          </a:p>
          <a:p>
            <a:endParaRPr lang="nl-NL" dirty="0" smtClean="0"/>
          </a:p>
          <a:p>
            <a:endParaRPr lang="nl-NL" dirty="0" smtClean="0"/>
          </a:p>
          <a:p>
            <a:r>
              <a:rPr lang="nl-NL" dirty="0" err="1" smtClean="0"/>
              <a:t>Key</a:t>
            </a:r>
            <a:r>
              <a:rPr lang="nl-NL" dirty="0" smtClean="0"/>
              <a:t> question: </a:t>
            </a:r>
            <a:r>
              <a:rPr lang="nl-NL" dirty="0" err="1" smtClean="0"/>
              <a:t>what</a:t>
            </a:r>
            <a:r>
              <a:rPr lang="nl-NL" dirty="0" smtClean="0"/>
              <a:t> </a:t>
            </a:r>
            <a:r>
              <a:rPr lang="nl-NL" dirty="0" err="1" smtClean="0"/>
              <a:t>emergent</a:t>
            </a:r>
            <a:r>
              <a:rPr lang="nl-NL" dirty="0" smtClean="0"/>
              <a:t> </a:t>
            </a:r>
            <a:r>
              <a:rPr lang="nl-NL" dirty="0" err="1" smtClean="0"/>
              <a:t>practices</a:t>
            </a:r>
            <a:r>
              <a:rPr lang="nl-NL" dirty="0" smtClean="0"/>
              <a:t> do</a:t>
            </a:r>
            <a:r>
              <a:rPr lang="nl-NL" baseline="0" dirty="0" smtClean="0"/>
              <a:t> we </a:t>
            </a:r>
            <a:r>
              <a:rPr lang="nl-NL" baseline="0" dirty="0" err="1" smtClean="0"/>
              <a:t>need</a:t>
            </a:r>
            <a:r>
              <a:rPr lang="nl-NL" baseline="0" dirty="0" smtClean="0"/>
              <a:t> </a:t>
            </a:r>
            <a:r>
              <a:rPr lang="nl-NL" baseline="0" dirty="0" err="1" smtClean="0"/>
              <a:t>to</a:t>
            </a:r>
            <a:r>
              <a:rPr lang="nl-NL" baseline="0" dirty="0" smtClean="0"/>
              <a:t> experiment </a:t>
            </a:r>
            <a:r>
              <a:rPr lang="nl-NL" baseline="0" dirty="0" err="1" smtClean="0"/>
              <a:t>with</a:t>
            </a:r>
            <a:r>
              <a:rPr lang="nl-NL" baseline="0" dirty="0" smtClean="0"/>
              <a:t> in order </a:t>
            </a:r>
            <a:r>
              <a:rPr lang="nl-NL" baseline="0" dirty="0" err="1" smtClean="0"/>
              <a:t>to</a:t>
            </a:r>
            <a:r>
              <a:rPr lang="nl-NL" baseline="0" dirty="0" smtClean="0"/>
              <a:t> have </a:t>
            </a:r>
            <a:r>
              <a:rPr lang="nl-NL" baseline="0" dirty="0" err="1" smtClean="0"/>
              <a:t>an</a:t>
            </a:r>
            <a:r>
              <a:rPr lang="nl-NL" baseline="0" dirty="0" smtClean="0"/>
              <a:t> </a:t>
            </a:r>
            <a:r>
              <a:rPr lang="nl-NL" baseline="0" dirty="0" err="1" smtClean="0"/>
              <a:t>adaptive</a:t>
            </a:r>
            <a:r>
              <a:rPr lang="nl-NL" baseline="0" dirty="0" smtClean="0"/>
              <a:t> </a:t>
            </a:r>
            <a:r>
              <a:rPr lang="nl-NL" baseline="0" dirty="0" err="1" smtClean="0"/>
              <a:t>labor</a:t>
            </a:r>
            <a:r>
              <a:rPr lang="nl-NL" baseline="0" dirty="0" smtClean="0"/>
              <a:t> market? – in </a:t>
            </a:r>
            <a:r>
              <a:rPr lang="nl-NL" baseline="0" dirty="0" err="1" smtClean="0"/>
              <a:t>the</a:t>
            </a:r>
            <a:r>
              <a:rPr lang="nl-NL" baseline="0" dirty="0" smtClean="0"/>
              <a:t> context of </a:t>
            </a:r>
            <a:r>
              <a:rPr lang="nl-NL" baseline="0" dirty="0" err="1" smtClean="0"/>
              <a:t>uncertainty</a:t>
            </a:r>
            <a:r>
              <a:rPr lang="nl-NL" baseline="0" dirty="0" smtClean="0"/>
              <a:t> </a:t>
            </a:r>
            <a:r>
              <a:rPr lang="nl-NL" baseline="0" dirty="0" err="1" smtClean="0"/>
              <a:t>about</a:t>
            </a:r>
            <a:r>
              <a:rPr lang="nl-NL" baseline="0" dirty="0" smtClean="0"/>
              <a:t> </a:t>
            </a:r>
            <a:r>
              <a:rPr lang="nl-NL" baseline="0" dirty="0" err="1" smtClean="0"/>
              <a:t>technologies</a:t>
            </a:r>
            <a:r>
              <a:rPr lang="nl-NL" baseline="0" dirty="0" smtClean="0"/>
              <a:t> </a:t>
            </a:r>
            <a:r>
              <a:rPr lang="nl-NL" baseline="0" dirty="0" err="1" smtClean="0"/>
              <a:t>and</a:t>
            </a:r>
            <a:r>
              <a:rPr lang="nl-NL" baseline="0" dirty="0" smtClean="0"/>
              <a:t> jobs </a:t>
            </a:r>
            <a:r>
              <a:rPr lang="nl-NL" baseline="0" dirty="0" err="1" smtClean="0"/>
              <a:t>that</a:t>
            </a:r>
            <a:r>
              <a:rPr lang="nl-NL" baseline="0" dirty="0" smtClean="0"/>
              <a:t> we do </a:t>
            </a:r>
            <a:r>
              <a:rPr lang="nl-NL" baseline="0" dirty="0" err="1" smtClean="0"/>
              <a:t>not</a:t>
            </a:r>
            <a:r>
              <a:rPr lang="nl-NL" baseline="0" dirty="0" smtClean="0"/>
              <a:t> </a:t>
            </a:r>
            <a:r>
              <a:rPr lang="nl-NL" baseline="0" dirty="0" err="1" smtClean="0"/>
              <a:t>know</a:t>
            </a:r>
            <a:r>
              <a:rPr lang="nl-NL" baseline="0" dirty="0" smtClean="0"/>
              <a:t> </a:t>
            </a:r>
            <a:r>
              <a:rPr lang="nl-NL" baseline="0" dirty="0" err="1" smtClean="0"/>
              <a:t>yet</a:t>
            </a:r>
            <a:r>
              <a:rPr lang="nl-NL" baseline="0" dirty="0" smtClean="0"/>
              <a:t> nor </a:t>
            </a:r>
            <a:r>
              <a:rPr lang="nl-NL" baseline="0" dirty="0" err="1" smtClean="0"/>
              <a:t>that</a:t>
            </a:r>
            <a:r>
              <a:rPr lang="nl-NL" baseline="0" dirty="0" smtClean="0"/>
              <a:t> we </a:t>
            </a:r>
            <a:r>
              <a:rPr lang="nl-NL" baseline="0" dirty="0" err="1" smtClean="0"/>
              <a:t>can</a:t>
            </a:r>
            <a:r>
              <a:rPr lang="nl-NL" baseline="0" dirty="0" smtClean="0"/>
              <a:t> </a:t>
            </a:r>
            <a:r>
              <a:rPr lang="nl-NL" baseline="0" dirty="0" err="1" smtClean="0"/>
              <a:t>predict</a:t>
            </a:r>
            <a:r>
              <a:rPr lang="nl-NL" baseline="0" dirty="0" smtClean="0"/>
              <a:t>? How do </a:t>
            </a:r>
            <a:r>
              <a:rPr lang="nl-NL" baseline="0" dirty="0" err="1" smtClean="0"/>
              <a:t>other</a:t>
            </a:r>
            <a:r>
              <a:rPr lang="nl-NL" baseline="0" dirty="0" smtClean="0"/>
              <a:t> </a:t>
            </a:r>
            <a:r>
              <a:rPr lang="nl-NL" baseline="0" dirty="0" err="1" smtClean="0"/>
              <a:t>cities</a:t>
            </a:r>
            <a:r>
              <a:rPr lang="nl-NL" baseline="0" dirty="0" smtClean="0"/>
              <a:t> experiment </a:t>
            </a:r>
            <a:r>
              <a:rPr lang="nl-NL" baseline="0" dirty="0" err="1" smtClean="0"/>
              <a:t>with</a:t>
            </a:r>
            <a:r>
              <a:rPr lang="nl-NL" baseline="0" dirty="0" smtClean="0"/>
              <a:t> preparing </a:t>
            </a:r>
            <a:r>
              <a:rPr lang="nl-NL" baseline="0" dirty="0" err="1" smtClean="0"/>
              <a:t>for</a:t>
            </a:r>
            <a:r>
              <a:rPr lang="nl-NL" baseline="0" dirty="0" smtClean="0"/>
              <a:t> </a:t>
            </a:r>
            <a:r>
              <a:rPr lang="nl-NL" baseline="0" dirty="0" err="1" smtClean="0"/>
              <a:t>the</a:t>
            </a:r>
            <a:r>
              <a:rPr lang="nl-NL" baseline="0" dirty="0" smtClean="0"/>
              <a:t> jobs of </a:t>
            </a:r>
            <a:r>
              <a:rPr lang="nl-NL" baseline="0" dirty="0" err="1" smtClean="0"/>
              <a:t>the</a:t>
            </a:r>
            <a:r>
              <a:rPr lang="nl-NL" baseline="0" dirty="0" smtClean="0"/>
              <a:t> </a:t>
            </a:r>
            <a:r>
              <a:rPr lang="nl-NL" baseline="0" dirty="0" err="1" smtClean="0"/>
              <a:t>future</a:t>
            </a:r>
            <a:r>
              <a:rPr lang="nl-NL" baseline="0" dirty="0" smtClean="0"/>
              <a:t>?</a:t>
            </a:r>
            <a:endParaRPr lang="nl-NL" dirty="0"/>
          </a:p>
        </p:txBody>
      </p:sp>
      <p:sp>
        <p:nvSpPr>
          <p:cNvPr id="4" name="Tijdelijke aanduiding voor dianummer 3"/>
          <p:cNvSpPr>
            <a:spLocks noGrp="1"/>
          </p:cNvSpPr>
          <p:nvPr>
            <p:ph type="sldNum" sz="quarter" idx="10"/>
          </p:nvPr>
        </p:nvSpPr>
        <p:spPr/>
        <p:txBody>
          <a:bodyPr/>
          <a:lstStyle/>
          <a:p>
            <a:fld id="{605355D8-244C-4024-AF49-B401BCB6AAF7}" type="slidenum">
              <a:rPr lang="nl-NL" smtClean="0">
                <a:solidFill>
                  <a:prstClr val="black"/>
                </a:solidFill>
              </a:rPr>
              <a:pPr/>
              <a:t>20</a:t>
            </a:fld>
            <a:endParaRPr lang="nl-NL">
              <a:solidFill>
                <a:prstClr val="black"/>
              </a:solidFill>
            </a:endParaRPr>
          </a:p>
        </p:txBody>
      </p:sp>
    </p:spTree>
    <p:extLst>
      <p:ext uri="{BB962C8B-B14F-4D97-AF65-F5344CB8AC3E}">
        <p14:creationId xmlns:p14="http://schemas.microsoft.com/office/powerpoint/2010/main" val="345415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smtClean="0">
                <a:solidFill>
                  <a:schemeClr val="tx1"/>
                </a:solidFill>
                <a:latin typeface="+mn-lt"/>
                <a:ea typeface="+mn-ea"/>
                <a:cs typeface="+mn-cs"/>
              </a:rPr>
              <a:t>City-</a:t>
            </a:r>
            <a:r>
              <a:rPr lang="nl-NL" sz="1200" b="0" i="0" u="none" strike="noStrike" kern="1200" baseline="0" dirty="0" err="1" smtClean="0">
                <a:solidFill>
                  <a:schemeClr val="tx1"/>
                </a:solidFill>
                <a:latin typeface="+mn-lt"/>
                <a:ea typeface="+mn-ea"/>
                <a:cs typeface="+mn-cs"/>
              </a:rPr>
              <a:t>regions</a:t>
            </a:r>
            <a:r>
              <a:rPr lang="nl-NL" sz="1200" b="0" i="0" u="none" strike="noStrike" kern="1200" baseline="0" dirty="0" smtClean="0">
                <a:solidFill>
                  <a:schemeClr val="tx1"/>
                </a:solidFill>
                <a:latin typeface="+mn-lt"/>
                <a:ea typeface="+mn-ea"/>
                <a:cs typeface="+mn-cs"/>
              </a:rPr>
              <a:t> are complex </a:t>
            </a:r>
            <a:r>
              <a:rPr lang="nl-NL" sz="1200" b="0" i="0" u="none" strike="noStrike" kern="1200" baseline="0" dirty="0" err="1" smtClean="0">
                <a:solidFill>
                  <a:schemeClr val="tx1"/>
                </a:solidFill>
                <a:latin typeface="+mn-lt"/>
                <a:ea typeface="+mn-ea"/>
                <a:cs typeface="+mn-cs"/>
              </a:rPr>
              <a:t>adaptive</a:t>
            </a:r>
            <a:r>
              <a:rPr lang="nl-NL" sz="1200" b="0" i="0" u="none" strike="noStrike" kern="1200" baseline="0" dirty="0" smtClean="0">
                <a:solidFill>
                  <a:schemeClr val="tx1"/>
                </a:solidFill>
                <a:latin typeface="+mn-lt"/>
                <a:ea typeface="+mn-ea"/>
                <a:cs typeface="+mn-cs"/>
              </a:rPr>
              <a:t> systems – </a:t>
            </a:r>
            <a:r>
              <a:rPr lang="nl-NL" sz="1200" b="0" i="0" u="none" strike="noStrike" kern="1200" baseline="0" dirty="0" err="1" smtClean="0">
                <a:solidFill>
                  <a:schemeClr val="tx1"/>
                </a:solidFill>
                <a:latin typeface="+mn-lt"/>
                <a:ea typeface="+mn-ea"/>
                <a:cs typeface="+mn-cs"/>
              </a:rPr>
              <a:t>featuring</a:t>
            </a:r>
            <a:r>
              <a:rPr lang="nl-NL" sz="1200" b="0" i="0" u="none" strike="noStrike" kern="1200" baseline="0" dirty="0" smtClean="0">
                <a:solidFill>
                  <a:schemeClr val="tx1"/>
                </a:solidFill>
                <a:latin typeface="+mn-lt"/>
                <a:ea typeface="+mn-ea"/>
                <a:cs typeface="+mn-cs"/>
              </a:rPr>
              <a:t> </a:t>
            </a:r>
            <a:r>
              <a:rPr lang="en-US" sz="1200" b="0" i="0" kern="1200" dirty="0" smtClean="0">
                <a:solidFill>
                  <a:schemeClr val="tx1"/>
                </a:solidFill>
                <a:effectLst/>
                <a:latin typeface="+mn-lt"/>
                <a:ea typeface="+mn-ea"/>
                <a:cs typeface="+mn-cs"/>
              </a:rPr>
              <a:t>a large number of interacting components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(agents, processes, etc.) whose aggregate activity is nonlinear (not derivable from the summations of the activity of individual components) and typically exhibits hierarchical self-organization under selective pressures. It</a:t>
            </a:r>
            <a:endParaRPr lang="nl-NL" sz="1200" b="0" i="0" u="none" strike="noStrike" kern="1200" baseline="0" dirty="0" smtClean="0">
              <a:solidFill>
                <a:schemeClr val="tx1"/>
              </a:solidFill>
              <a:latin typeface="+mn-lt"/>
              <a:ea typeface="+mn-ea"/>
              <a:cs typeface="+mn-cs"/>
            </a:endParaRPr>
          </a:p>
          <a:p>
            <a:endParaRPr lang="nl-NL" sz="1200" b="0" i="0" u="none" strike="noStrike" kern="1200" baseline="0" dirty="0" smtClean="0">
              <a:solidFill>
                <a:schemeClr val="tx1"/>
              </a:solidFill>
              <a:latin typeface="+mn-lt"/>
              <a:ea typeface="+mn-ea"/>
              <a:cs typeface="+mn-cs"/>
            </a:endParaRPr>
          </a:p>
          <a:p>
            <a:r>
              <a:rPr lang="nl-NL" sz="1200" b="1" i="0" u="none" strike="noStrike" kern="1200" baseline="0" dirty="0" err="1" smtClean="0">
                <a:solidFill>
                  <a:schemeClr val="tx1"/>
                </a:solidFill>
                <a:latin typeface="+mn-lt"/>
                <a:ea typeface="+mn-ea"/>
                <a:cs typeface="+mn-cs"/>
              </a:rPr>
              <a:t>Possible</a:t>
            </a:r>
            <a:r>
              <a:rPr lang="nl-NL" sz="1200" b="1" i="0" u="none" strike="noStrike" kern="1200" baseline="0" dirty="0" smtClean="0">
                <a:solidFill>
                  <a:schemeClr val="tx1"/>
                </a:solidFill>
                <a:latin typeface="+mn-lt"/>
                <a:ea typeface="+mn-ea"/>
                <a:cs typeface="+mn-cs"/>
              </a:rPr>
              <a:t> </a:t>
            </a:r>
            <a:r>
              <a:rPr lang="nl-NL" sz="1200" b="1" i="0" u="none" strike="noStrike" kern="1200" baseline="0" dirty="0" err="1" smtClean="0">
                <a:solidFill>
                  <a:schemeClr val="tx1"/>
                </a:solidFill>
                <a:latin typeface="+mn-lt"/>
                <a:ea typeface="+mn-ea"/>
                <a:cs typeface="+mn-cs"/>
              </a:rPr>
              <a:t>example</a:t>
            </a:r>
            <a:r>
              <a:rPr lang="nl-NL" sz="1200" b="1" i="0" u="none" strike="noStrike" kern="1200" baseline="0" dirty="0" smtClean="0">
                <a:solidFill>
                  <a:schemeClr val="tx1"/>
                </a:solidFill>
                <a:latin typeface="+mn-lt"/>
                <a:ea typeface="+mn-ea"/>
                <a:cs typeface="+mn-cs"/>
              </a:rPr>
              <a:t> 1: </a:t>
            </a:r>
            <a:r>
              <a:rPr lang="nl-NL" sz="1200" b="1" i="0" u="none" strike="noStrike" kern="1200" baseline="0" dirty="0" err="1" smtClean="0">
                <a:solidFill>
                  <a:schemeClr val="tx1"/>
                </a:solidFill>
                <a:latin typeface="+mn-lt"/>
                <a:ea typeface="+mn-ea"/>
                <a:cs typeface="+mn-cs"/>
              </a:rPr>
              <a:t>difference</a:t>
            </a:r>
            <a:r>
              <a:rPr lang="nl-NL" sz="1200" b="1" i="0" u="none" strike="noStrike" kern="1200" baseline="0" dirty="0" smtClean="0">
                <a:solidFill>
                  <a:schemeClr val="tx1"/>
                </a:solidFill>
                <a:latin typeface="+mn-lt"/>
                <a:ea typeface="+mn-ea"/>
                <a:cs typeface="+mn-cs"/>
              </a:rPr>
              <a:t> </a:t>
            </a:r>
            <a:r>
              <a:rPr lang="nl-NL" sz="1200" b="1" i="0" u="none" strike="noStrike" kern="1200" baseline="0" dirty="0" err="1" smtClean="0">
                <a:solidFill>
                  <a:schemeClr val="tx1"/>
                </a:solidFill>
                <a:latin typeface="+mn-lt"/>
                <a:ea typeface="+mn-ea"/>
                <a:cs typeface="+mn-cs"/>
              </a:rPr>
              <a:t>between</a:t>
            </a:r>
            <a:r>
              <a:rPr lang="nl-NL" sz="1200" b="1" i="0" u="none" strike="noStrike" kern="1200" baseline="0" dirty="0" smtClean="0">
                <a:solidFill>
                  <a:schemeClr val="tx1"/>
                </a:solidFill>
                <a:latin typeface="+mn-lt"/>
                <a:ea typeface="+mn-ea"/>
                <a:cs typeface="+mn-cs"/>
              </a:rPr>
              <a:t> </a:t>
            </a:r>
            <a:r>
              <a:rPr lang="nl-NL" sz="1200" b="1" i="0" u="none" strike="noStrike" kern="1200" baseline="0" dirty="0" err="1" smtClean="0">
                <a:solidFill>
                  <a:schemeClr val="tx1"/>
                </a:solidFill>
                <a:latin typeface="+mn-lt"/>
                <a:ea typeface="+mn-ea"/>
                <a:cs typeface="+mn-cs"/>
              </a:rPr>
              <a:t>complicated</a:t>
            </a:r>
            <a:r>
              <a:rPr lang="nl-NL" sz="1200" b="1" i="0" u="none" strike="noStrike" kern="1200" baseline="0" dirty="0" smtClean="0">
                <a:solidFill>
                  <a:schemeClr val="tx1"/>
                </a:solidFill>
                <a:latin typeface="+mn-lt"/>
                <a:ea typeface="+mn-ea"/>
                <a:cs typeface="+mn-cs"/>
              </a:rPr>
              <a:t> </a:t>
            </a:r>
            <a:r>
              <a:rPr lang="nl-NL" sz="1200" b="1" i="0" u="none" strike="noStrike" kern="1200" baseline="0" dirty="0" err="1" smtClean="0">
                <a:solidFill>
                  <a:schemeClr val="tx1"/>
                </a:solidFill>
                <a:latin typeface="+mn-lt"/>
                <a:ea typeface="+mn-ea"/>
                <a:cs typeface="+mn-cs"/>
              </a:rPr>
              <a:t>problems</a:t>
            </a:r>
            <a:r>
              <a:rPr lang="nl-NL" sz="1200" b="1" i="0" u="none" strike="noStrike" kern="1200" baseline="0" dirty="0" smtClean="0">
                <a:solidFill>
                  <a:schemeClr val="tx1"/>
                </a:solidFill>
                <a:latin typeface="+mn-lt"/>
                <a:ea typeface="+mn-ea"/>
                <a:cs typeface="+mn-cs"/>
              </a:rPr>
              <a:t> </a:t>
            </a:r>
            <a:r>
              <a:rPr lang="nl-NL" sz="1200" b="1" i="0" u="none" strike="noStrike" kern="1200" baseline="0" dirty="0" err="1" smtClean="0">
                <a:solidFill>
                  <a:schemeClr val="tx1"/>
                </a:solidFill>
                <a:latin typeface="+mn-lt"/>
                <a:ea typeface="+mn-ea"/>
                <a:cs typeface="+mn-cs"/>
              </a:rPr>
              <a:t>and</a:t>
            </a:r>
            <a:r>
              <a:rPr lang="nl-NL" sz="1200" b="1" i="0" u="none" strike="noStrike" kern="1200" baseline="0" dirty="0" smtClean="0">
                <a:solidFill>
                  <a:schemeClr val="tx1"/>
                </a:solidFill>
                <a:latin typeface="+mn-lt"/>
                <a:ea typeface="+mn-ea"/>
                <a:cs typeface="+mn-cs"/>
              </a:rPr>
              <a:t> complex.</a:t>
            </a:r>
          </a:p>
          <a:p>
            <a:r>
              <a:rPr lang="en-US" sz="1200" b="0" i="0" kern="1200" dirty="0" smtClean="0">
                <a:solidFill>
                  <a:schemeClr val="tx1"/>
                </a:solidFill>
                <a:effectLst/>
                <a:latin typeface="+mn-lt"/>
                <a:ea typeface="+mn-ea"/>
                <a:cs typeface="+mn-cs"/>
              </a:rPr>
              <a:t>“In a complicated context, at least one right answer exists. In a complex context, however, right answers can’t be ferreted out. It's like the difference between, say, a Ferrari and the Brazilian rainforest. Ferraris are complicated machines, but an expert mechanic can take one apart and reassemble it without changing a thing. The car is static, and the whole is the sum of its parts. The rainforest, on the other hand, is in constant flux—a species becomes extinct, weather patterns change, an agricultural project reroutes a water source—and the whole is far more than the sum of its parts.</a:t>
            </a:r>
            <a:r>
              <a:rPr lang="en-US" sz="1200" b="0" i="0" u="none" strike="noStrike" kern="1200" baseline="30000" dirty="0" smtClean="0">
                <a:solidFill>
                  <a:schemeClr val="tx1"/>
                </a:solidFill>
                <a:effectLst/>
                <a:latin typeface="+mn-lt"/>
                <a:ea typeface="+mn-ea"/>
                <a:cs typeface="+mn-cs"/>
                <a:hlinkClick r:id="rId3"/>
              </a:rPr>
              <a:t>[2]</a:t>
            </a:r>
            <a:r>
              <a:rPr lang="en-US" sz="1200" b="0" i="0" u="none" strike="noStrike" kern="1200" baseline="30000" dirty="0" smtClean="0">
                <a:solidFill>
                  <a:schemeClr val="tx1"/>
                </a:solidFill>
                <a:effectLst/>
                <a:latin typeface="+mn-lt"/>
                <a:ea typeface="+mn-ea"/>
                <a:cs typeface="+mn-cs"/>
              </a:rPr>
              <a:t>”</a:t>
            </a:r>
          </a:p>
          <a:p>
            <a:endParaRPr lang="en-US" sz="1200" b="0" i="0" u="none" strike="noStrike" kern="1200" baseline="300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Possible example</a:t>
            </a:r>
            <a:r>
              <a:rPr lang="en-US" sz="1200" b="1" i="0" kern="1200" baseline="0" dirty="0" smtClean="0">
                <a:solidFill>
                  <a:schemeClr val="tx1"/>
                </a:solidFill>
                <a:effectLst/>
                <a:latin typeface="+mn-lt"/>
                <a:ea typeface="+mn-ea"/>
                <a:cs typeface="+mn-cs"/>
              </a:rPr>
              <a:t> 2:</a:t>
            </a:r>
            <a:r>
              <a:rPr lang="en-US" sz="1200" b="1" i="0" kern="1200" dirty="0" smtClean="0">
                <a:solidFill>
                  <a:schemeClr val="tx1"/>
                </a:solidFill>
                <a:effectLst/>
                <a:latin typeface="+mn-lt"/>
                <a:ea typeface="+mn-ea"/>
                <a:cs typeface="+mn-cs"/>
              </a:rPr>
              <a:t>The moon and the ghetto (complicated versus complex)</a:t>
            </a:r>
          </a:p>
          <a:p>
            <a:r>
              <a:rPr lang="en-US" sz="1200" b="0" i="0" kern="1200" dirty="0" smtClean="0">
                <a:solidFill>
                  <a:schemeClr val="tx1"/>
                </a:solidFill>
                <a:effectLst/>
                <a:latin typeface="+mn-lt"/>
                <a:ea typeface="+mn-ea"/>
                <a:cs typeface="+mn-cs"/>
              </a:rPr>
              <a:t>In 1977, economist Richard Nelson posed a question that remains central to science and innovation policy: how is a rich country like America able to put a man on the moon, but is unable to </a:t>
            </a:r>
            <a:r>
              <a:rPr lang="en-US" sz="1200" b="0" i="0" u="none" strike="noStrike" kern="1200" dirty="0" smtClean="0">
                <a:solidFill>
                  <a:schemeClr val="tx1"/>
                </a:solidFill>
                <a:effectLst/>
                <a:latin typeface="+mn-lt"/>
                <a:ea typeface="+mn-ea"/>
                <a:cs typeface="+mn-cs"/>
                <a:hlinkClick r:id="rId4"/>
              </a:rPr>
              <a:t>solve the problems of its own ghettos</a:t>
            </a:r>
            <a:r>
              <a:rPr lang="en-US" sz="1200" b="0" i="0" kern="1200" dirty="0" smtClean="0">
                <a:solidFill>
                  <a:schemeClr val="tx1"/>
                </a:solidFill>
                <a:effectLst/>
                <a:latin typeface="+mn-lt"/>
                <a:ea typeface="+mn-ea"/>
                <a:cs typeface="+mn-cs"/>
              </a:rPr>
              <a:t>? In September of this year, after the excitement that came with the launch of India’s latest space adventure had subsided, even those unfamiliar with Nelson’s work asked similar questions. The </a:t>
            </a:r>
            <a:r>
              <a:rPr lang="en-US" sz="1200" b="0" i="1" kern="1200" dirty="0" smtClean="0">
                <a:solidFill>
                  <a:schemeClr val="tx1"/>
                </a:solidFill>
                <a:effectLst/>
                <a:latin typeface="+mn-lt"/>
                <a:ea typeface="+mn-ea"/>
                <a:cs typeface="+mn-cs"/>
              </a:rPr>
              <a:t>Economist</a:t>
            </a:r>
            <a:r>
              <a:rPr lang="en-US" sz="1200" b="0" i="0" kern="1200" dirty="0" smtClean="0">
                <a:solidFill>
                  <a:schemeClr val="tx1"/>
                </a:solidFill>
                <a:effectLst/>
                <a:latin typeface="+mn-lt"/>
                <a:ea typeface="+mn-ea"/>
                <a:cs typeface="+mn-cs"/>
              </a:rPr>
              <a:t> wondered </a:t>
            </a:r>
            <a:r>
              <a:rPr lang="en-US" sz="1200" b="0" i="0" u="none" strike="noStrike" kern="1200" dirty="0" smtClean="0">
                <a:solidFill>
                  <a:schemeClr val="tx1"/>
                </a:solidFill>
                <a:effectLst/>
                <a:latin typeface="+mn-lt"/>
                <a:ea typeface="+mn-ea"/>
                <a:cs typeface="+mn-cs"/>
                <a:hlinkClick r:id="rId5"/>
              </a:rPr>
              <a:t>‘how a country that cannot feed all of its people can find the money for a Mars mission’</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The first answer to Nelson’s question is that science and innovation are tied to social choices. There are good reasons why the Indian government should choose to invest in ambitious hi-tech </a:t>
            </a:r>
            <a:r>
              <a:rPr lang="en-US" sz="1200" b="0" i="0" kern="1200" dirty="0" err="1" smtClean="0">
                <a:solidFill>
                  <a:schemeClr val="tx1"/>
                </a:solidFill>
                <a:effectLst/>
                <a:latin typeface="+mn-lt"/>
                <a:ea typeface="+mn-ea"/>
                <a:cs typeface="+mn-cs"/>
              </a:rPr>
              <a:t>programmes</a:t>
            </a:r>
            <a:r>
              <a:rPr lang="en-US" sz="1200" b="0" i="0" kern="1200" dirty="0" smtClean="0">
                <a:solidFill>
                  <a:schemeClr val="tx1"/>
                </a:solidFill>
                <a:effectLst/>
                <a:latin typeface="+mn-lt"/>
                <a:ea typeface="+mn-ea"/>
                <a:cs typeface="+mn-cs"/>
              </a:rPr>
              <a:t> while also working towards public health just as there </a:t>
            </a:r>
            <a:r>
              <a:rPr lang="en-US" sz="1200" b="0" i="0" kern="1200" dirty="0" err="1" smtClean="0">
                <a:solidFill>
                  <a:schemeClr val="tx1"/>
                </a:solidFill>
                <a:effectLst/>
                <a:latin typeface="+mn-lt"/>
                <a:ea typeface="+mn-ea"/>
                <a:cs typeface="+mn-cs"/>
              </a:rPr>
              <a:t>there</a:t>
            </a:r>
            <a:r>
              <a:rPr lang="en-US" sz="1200" b="0" i="0" kern="1200" dirty="0" smtClean="0">
                <a:solidFill>
                  <a:schemeClr val="tx1"/>
                </a:solidFill>
                <a:effectLst/>
                <a:latin typeface="+mn-lt"/>
                <a:ea typeface="+mn-ea"/>
                <a:cs typeface="+mn-cs"/>
              </a:rPr>
              <a:t> are good reasons to challenge their balance of priorities. The discussion is a legitimately democratic one.</a:t>
            </a:r>
          </a:p>
          <a:p>
            <a:r>
              <a:rPr lang="en-US" sz="1200" b="0" i="0" kern="1200" dirty="0" smtClean="0">
                <a:solidFill>
                  <a:schemeClr val="tx1"/>
                </a:solidFill>
                <a:effectLst/>
                <a:latin typeface="+mn-lt"/>
                <a:ea typeface="+mn-ea"/>
                <a:cs typeface="+mn-cs"/>
              </a:rPr>
              <a:t>The second answer to Nelson’s question is that the problems of space and the problems of poverty are qualitatively different, demanding very different approaches. Space missions are about technological problems with technological solutions. It is normally clear whether or not they have succeeded. There is far more disagreement about causes and cures for ‘wicked’ problems of poverty or climate change. Science alone cannot give us the answer. https://www.theguardian.com/science/political-science/2014/dec/19/against-excellence</a:t>
            </a:r>
          </a:p>
          <a:p>
            <a:endParaRPr lang="en-US" sz="1200" b="0" i="0" u="none" strike="noStrike" kern="1200" baseline="30000" dirty="0" smtClean="0">
              <a:solidFill>
                <a:schemeClr val="tx1"/>
              </a:solidFill>
              <a:effectLst/>
              <a:latin typeface="+mn-lt"/>
              <a:ea typeface="+mn-ea"/>
              <a:cs typeface="+mn-cs"/>
            </a:endParaRPr>
          </a:p>
          <a:p>
            <a:endParaRPr lang="en-US" sz="1200" b="0" i="0" u="none" strike="noStrike" kern="1200" baseline="30000" dirty="0" smtClean="0">
              <a:solidFill>
                <a:schemeClr val="tx1"/>
              </a:solidFill>
              <a:effectLst/>
              <a:latin typeface="+mn-lt"/>
              <a:ea typeface="+mn-ea"/>
              <a:cs typeface="+mn-cs"/>
            </a:endParaRPr>
          </a:p>
          <a:p>
            <a:endParaRPr lang="en-US" sz="1200" b="0" i="0" u="none" strike="noStrike" kern="1200" baseline="30000" dirty="0" smtClean="0">
              <a:solidFill>
                <a:schemeClr val="tx1"/>
              </a:solidFill>
              <a:effectLst/>
              <a:latin typeface="+mn-lt"/>
              <a:ea typeface="+mn-ea"/>
              <a:cs typeface="+mn-cs"/>
            </a:endParaRPr>
          </a:p>
          <a:p>
            <a:endParaRPr lang="nl-NL" sz="1200" b="0" i="0" u="none" strike="noStrike" kern="1200" baseline="0" dirty="0" smtClean="0">
              <a:solidFill>
                <a:schemeClr val="tx1"/>
              </a:solidFill>
              <a:latin typeface="+mn-lt"/>
              <a:ea typeface="+mn-ea"/>
              <a:cs typeface="+mn-cs"/>
            </a:endParaRPr>
          </a:p>
          <a:p>
            <a:r>
              <a:rPr lang="nl-NL" sz="1200" b="0" i="0" u="none" strike="noStrike" kern="1200" baseline="0" dirty="0" smtClean="0">
                <a:solidFill>
                  <a:schemeClr val="tx1"/>
                </a:solidFill>
                <a:latin typeface="+mn-lt"/>
                <a:ea typeface="+mn-ea"/>
                <a:cs typeface="+mn-cs"/>
              </a:rPr>
              <a:t>Uit “sturen in een verweven dynamiek” 2017 publicatie</a:t>
            </a:r>
          </a:p>
          <a:p>
            <a:r>
              <a:rPr lang="nl-NL" sz="1200" b="0" i="0" u="none" strike="noStrike" kern="1200" baseline="0" dirty="0" err="1" smtClean="0">
                <a:solidFill>
                  <a:schemeClr val="tx1"/>
                </a:solidFill>
                <a:latin typeface="+mn-lt"/>
                <a:ea typeface="+mn-ea"/>
                <a:cs typeface="+mn-cs"/>
              </a:rPr>
              <a:t>Handelingstheorieen</a:t>
            </a:r>
            <a:r>
              <a:rPr lang="nl-NL" sz="1200" b="0" i="0" u="none" strike="noStrike" kern="1200" baseline="0" dirty="0" smtClean="0">
                <a:solidFill>
                  <a:schemeClr val="tx1"/>
                </a:solidFill>
                <a:latin typeface="+mn-lt"/>
                <a:ea typeface="+mn-ea"/>
                <a:cs typeface="+mn-cs"/>
              </a:rPr>
              <a:t> die lange tijd goed werken kunnen door leervermogen in het systeem hun waarde</a:t>
            </a:r>
          </a:p>
          <a:p>
            <a:r>
              <a:rPr lang="nl-NL" sz="1200" b="0" i="0" u="none" strike="noStrike" kern="1200" baseline="0" dirty="0" smtClean="0">
                <a:solidFill>
                  <a:schemeClr val="tx1"/>
                </a:solidFill>
                <a:latin typeface="+mn-lt"/>
                <a:ea typeface="+mn-ea"/>
                <a:cs typeface="+mn-cs"/>
              </a:rPr>
              <a:t>verliezen. Zo bestaat een complex systeem uit dynamische interacties. Effecten stapelen</a:t>
            </a:r>
          </a:p>
          <a:p>
            <a:r>
              <a:rPr lang="nl-NL" sz="1200" b="0" i="0" u="none" strike="noStrike" kern="1200" baseline="0" dirty="0" smtClean="0">
                <a:solidFill>
                  <a:schemeClr val="tx1"/>
                </a:solidFill>
                <a:latin typeface="+mn-lt"/>
                <a:ea typeface="+mn-ea"/>
                <a:cs typeface="+mn-cs"/>
              </a:rPr>
              <a:t>niet, maar interacteren. Ze staan niet los van elkaar, maar de gevolgen en effecten die ze</a:t>
            </a:r>
          </a:p>
          <a:p>
            <a:r>
              <a:rPr lang="nl-NL" sz="1200" b="0" i="0" u="none" strike="noStrike" kern="1200" baseline="0" dirty="0" smtClean="0">
                <a:solidFill>
                  <a:schemeClr val="tx1"/>
                </a:solidFill>
                <a:latin typeface="+mn-lt"/>
                <a:ea typeface="+mn-ea"/>
                <a:cs typeface="+mn-cs"/>
              </a:rPr>
              <a:t>op elkaar hebben ontwikkelen zich wel voortdurend. Er ontstaan patronen in de interacties,</a:t>
            </a:r>
          </a:p>
          <a:p>
            <a:r>
              <a:rPr lang="nl-NL" sz="1200" b="0" i="0" u="none" strike="noStrike" kern="1200" baseline="0" dirty="0" smtClean="0">
                <a:solidFill>
                  <a:schemeClr val="tx1"/>
                </a:solidFill>
                <a:latin typeface="+mn-lt"/>
                <a:ea typeface="+mn-ea"/>
                <a:cs typeface="+mn-cs"/>
              </a:rPr>
              <a:t>soms stabiliserend en behoudend, soms versnellend en veranderend. Interacties</a:t>
            </a:r>
          </a:p>
          <a:p>
            <a:r>
              <a:rPr lang="nl-NL" sz="1200" b="0" i="0" u="none" strike="noStrike" kern="1200" baseline="0" dirty="0" smtClean="0">
                <a:solidFill>
                  <a:schemeClr val="tx1"/>
                </a:solidFill>
                <a:latin typeface="+mn-lt"/>
                <a:ea typeface="+mn-ea"/>
                <a:cs typeface="+mn-cs"/>
              </a:rPr>
              <a:t>zetten volgende interacties in beweging, waarin het systeem door al die interacties zelf</a:t>
            </a:r>
          </a:p>
          <a:p>
            <a:r>
              <a:rPr lang="nl-NL" sz="1200" b="0" i="0" u="none" strike="noStrike" kern="1200" baseline="0" dirty="0" smtClean="0">
                <a:solidFill>
                  <a:schemeClr val="tx1"/>
                </a:solidFill>
                <a:latin typeface="+mn-lt"/>
                <a:ea typeface="+mn-ea"/>
                <a:cs typeface="+mn-cs"/>
              </a:rPr>
              <a:t>ook verandert. Effecten en gevolgen moeten daarom steeds als beweeglijk en in potentie</a:t>
            </a:r>
          </a:p>
          <a:p>
            <a:r>
              <a:rPr lang="nl-NL" sz="1200" b="0" i="0" u="none" strike="noStrike" kern="1200" baseline="0" dirty="0" smtClean="0">
                <a:solidFill>
                  <a:schemeClr val="tx1"/>
                </a:solidFill>
                <a:latin typeface="+mn-lt"/>
                <a:ea typeface="+mn-ea"/>
                <a:cs typeface="+mn-cs"/>
              </a:rPr>
              <a:t>veranderlijk gezien worden. Eerste effecten kunnen weer verdampen, of hebben tijd nodig</a:t>
            </a:r>
          </a:p>
          <a:p>
            <a:r>
              <a:rPr lang="nl-NL" sz="1200" b="0" i="0" u="none" strike="noStrike" kern="1200" baseline="0" dirty="0" smtClean="0">
                <a:solidFill>
                  <a:schemeClr val="tx1"/>
                </a:solidFill>
                <a:latin typeface="+mn-lt"/>
                <a:ea typeface="+mn-ea"/>
                <a:cs typeface="+mn-cs"/>
              </a:rPr>
              <a:t>om tot wasdom komen.</a:t>
            </a:r>
          </a:p>
          <a:p>
            <a:r>
              <a:rPr lang="nl-NL" sz="1200" b="0" i="0" u="none" strike="noStrike" kern="1200" baseline="0" dirty="0" smtClean="0">
                <a:solidFill>
                  <a:schemeClr val="tx1"/>
                </a:solidFill>
                <a:latin typeface="+mn-lt"/>
                <a:ea typeface="+mn-ea"/>
                <a:cs typeface="+mn-cs"/>
              </a:rPr>
              <a:t>Dynamiek is ‘volgens’ het beeld van het complexe systeem wezenlijk anders dan vanuit</a:t>
            </a:r>
          </a:p>
          <a:p>
            <a:r>
              <a:rPr lang="nl-NL" sz="1200" b="0" i="0" u="none" strike="noStrike" kern="1200" baseline="0" dirty="0" smtClean="0">
                <a:solidFill>
                  <a:schemeClr val="tx1"/>
                </a:solidFill>
                <a:latin typeface="+mn-lt"/>
                <a:ea typeface="+mn-ea"/>
                <a:cs typeface="+mn-cs"/>
              </a:rPr>
              <a:t>het gecompliceerde systeem bezien. Dat is niet hetzelfde als moeilijk versus simpel, of</a:t>
            </a:r>
          </a:p>
          <a:p>
            <a:r>
              <a:rPr lang="nl-NL" sz="1200" b="0" i="0" u="none" strike="noStrike" kern="1200" baseline="0" dirty="0" smtClean="0">
                <a:solidFill>
                  <a:schemeClr val="tx1"/>
                </a:solidFill>
                <a:latin typeface="+mn-lt"/>
                <a:ea typeface="+mn-ea"/>
                <a:cs typeface="+mn-cs"/>
              </a:rPr>
              <a:t>veel relaties versus weinig relaties. Ook gecompliceerde systemen kunnen veel relaties</a:t>
            </a:r>
          </a:p>
          <a:p>
            <a:r>
              <a:rPr lang="nl-NL" sz="1200" b="0" i="0" u="none" strike="noStrike" kern="1200" baseline="0" dirty="0" smtClean="0">
                <a:solidFill>
                  <a:schemeClr val="tx1"/>
                </a:solidFill>
                <a:latin typeface="+mn-lt"/>
                <a:ea typeface="+mn-ea"/>
                <a:cs typeface="+mn-cs"/>
              </a:rPr>
              <a:t>en factoren omvatten en uitzonderlijk moeilijk te begrijpen zijn. Complexe systemen</a:t>
            </a:r>
          </a:p>
          <a:p>
            <a:r>
              <a:rPr lang="nl-NL" sz="1200" b="0" i="0" u="none" strike="noStrike" kern="1200" baseline="0" dirty="0" smtClean="0">
                <a:solidFill>
                  <a:schemeClr val="tx1"/>
                </a:solidFill>
                <a:latin typeface="+mn-lt"/>
                <a:ea typeface="+mn-ea"/>
                <a:cs typeface="+mn-cs"/>
              </a:rPr>
              <a:t>kunnen weinig componenten bevatten en toch complex zijn. Interactie is de essentie van</a:t>
            </a:r>
          </a:p>
          <a:p>
            <a:r>
              <a:rPr lang="nl-NL" sz="1200" b="0" i="0" u="none" strike="noStrike" kern="1200" baseline="0" dirty="0" smtClean="0">
                <a:solidFill>
                  <a:schemeClr val="tx1"/>
                </a:solidFill>
                <a:latin typeface="+mn-lt"/>
                <a:ea typeface="+mn-ea"/>
                <a:cs typeface="+mn-cs"/>
              </a:rPr>
              <a:t>complexiteit: dat kan bestendigende interactie zijn, maar ook radicaal veranderende</a:t>
            </a:r>
          </a:p>
          <a:p>
            <a:r>
              <a:rPr lang="nl-NL" sz="1200" b="0" i="0" u="none" strike="noStrike" kern="1200" baseline="0" dirty="0" smtClean="0">
                <a:solidFill>
                  <a:schemeClr val="tx1"/>
                </a:solidFill>
                <a:latin typeface="+mn-lt"/>
                <a:ea typeface="+mn-ea"/>
                <a:cs typeface="+mn-cs"/>
              </a:rPr>
              <a:t>interactie. Sturen en </a:t>
            </a:r>
            <a:r>
              <a:rPr lang="nl-NL" sz="1200" b="0" i="0" u="none" strike="noStrike" kern="1200" baseline="0" dirty="0" err="1" smtClean="0">
                <a:solidFill>
                  <a:schemeClr val="tx1"/>
                </a:solidFill>
                <a:latin typeface="+mn-lt"/>
                <a:ea typeface="+mn-ea"/>
                <a:cs typeface="+mn-cs"/>
              </a:rPr>
              <a:t>intervenieren</a:t>
            </a:r>
            <a:r>
              <a:rPr lang="nl-NL" sz="1200" b="0" i="0" u="none" strike="noStrike" kern="1200" baseline="0" dirty="0" smtClean="0">
                <a:solidFill>
                  <a:schemeClr val="tx1"/>
                </a:solidFill>
                <a:latin typeface="+mn-lt"/>
                <a:ea typeface="+mn-ea"/>
                <a:cs typeface="+mn-cs"/>
              </a:rPr>
              <a:t> heeft daarbij altijd enig effect, maar op welk niveau,</a:t>
            </a:r>
          </a:p>
          <a:p>
            <a:r>
              <a:rPr lang="nl-NL" sz="1200" b="0" i="0" u="none" strike="noStrike" kern="1200" baseline="0" dirty="0" smtClean="0">
                <a:solidFill>
                  <a:schemeClr val="tx1"/>
                </a:solidFill>
                <a:latin typeface="+mn-lt"/>
                <a:ea typeface="+mn-ea"/>
                <a:cs typeface="+mn-cs"/>
              </a:rPr>
              <a:t>in welke mate, in welke periode en met welke reikwijdte is afhankelijk van hoe de</a:t>
            </a:r>
          </a:p>
          <a:p>
            <a:r>
              <a:rPr lang="nl-NL" sz="1200" b="0" i="0" u="none" strike="noStrike" kern="1200" baseline="0" dirty="0" smtClean="0">
                <a:solidFill>
                  <a:schemeClr val="tx1"/>
                </a:solidFill>
                <a:latin typeface="+mn-lt"/>
                <a:ea typeface="+mn-ea"/>
                <a:cs typeface="+mn-cs"/>
              </a:rPr>
              <a:t>interventie in het systeem interacteert. Soms hebben kleine stappen grote gevolgen, soms</a:t>
            </a:r>
          </a:p>
          <a:p>
            <a:r>
              <a:rPr lang="nl-NL" sz="1200" b="0" i="0" u="none" strike="noStrike" kern="1200" baseline="0" dirty="0" smtClean="0">
                <a:solidFill>
                  <a:schemeClr val="tx1"/>
                </a:solidFill>
                <a:latin typeface="+mn-lt"/>
                <a:ea typeface="+mn-ea"/>
                <a:cs typeface="+mn-cs"/>
              </a:rPr>
              <a:t>hebben hele grote interventies na een mogelijk aanvankelijke eerste grote schok amper</a:t>
            </a:r>
          </a:p>
          <a:p>
            <a:r>
              <a:rPr lang="nl-NL" sz="1200" b="0" i="0" u="none" strike="noStrike" kern="1200" baseline="0" dirty="0" smtClean="0">
                <a:solidFill>
                  <a:schemeClr val="tx1"/>
                </a:solidFill>
                <a:latin typeface="+mn-lt"/>
                <a:ea typeface="+mn-ea"/>
                <a:cs typeface="+mn-cs"/>
              </a:rPr>
              <a:t>effect – bijvoorbeeld omdat het systeem ‘terugveert’ in de oorspronkelijke toestand of de</a:t>
            </a:r>
          </a:p>
          <a:p>
            <a:r>
              <a:rPr lang="nl-NL" sz="1200" b="0" i="0" u="none" strike="noStrike" kern="1200" baseline="0" dirty="0" smtClean="0">
                <a:solidFill>
                  <a:schemeClr val="tx1"/>
                </a:solidFill>
                <a:latin typeface="+mn-lt"/>
                <a:ea typeface="+mn-ea"/>
                <a:cs typeface="+mn-cs"/>
              </a:rPr>
              <a:t>actie snelle tegenactie in allerlei delen van het systeem oproept. </a:t>
            </a:r>
          </a:p>
          <a:p>
            <a:endParaRPr lang="nl-NL" sz="1200" b="0" i="0" u="none" strike="noStrike" kern="1200" baseline="0" dirty="0" smtClean="0">
              <a:solidFill>
                <a:schemeClr val="tx1"/>
              </a:solidFill>
              <a:latin typeface="+mn-lt"/>
              <a:ea typeface="+mn-ea"/>
              <a:cs typeface="+mn-cs"/>
            </a:endParaRPr>
          </a:p>
          <a:p>
            <a:r>
              <a:rPr lang="nl-NL" sz="1200" b="1" i="0" u="none" strike="noStrike" kern="1200" baseline="0" dirty="0" smtClean="0">
                <a:solidFill>
                  <a:schemeClr val="tx1"/>
                </a:solidFill>
                <a:latin typeface="+mn-lt"/>
                <a:ea typeface="+mn-ea"/>
                <a:cs typeface="+mn-cs"/>
              </a:rPr>
              <a:t>Het besturen van complexe systemen</a:t>
            </a:r>
          </a:p>
          <a:p>
            <a:r>
              <a:rPr lang="nl-NL" sz="1200" b="0" i="0" u="none" strike="noStrike" kern="1200" baseline="0" dirty="0" smtClean="0">
                <a:solidFill>
                  <a:schemeClr val="tx1"/>
                </a:solidFill>
                <a:latin typeface="+mn-lt"/>
                <a:ea typeface="+mn-ea"/>
                <a:cs typeface="+mn-cs"/>
              </a:rPr>
              <a:t>Grote transities laten zich niet oplossen naar analogie van het Manhattan- of</a:t>
            </a:r>
          </a:p>
          <a:p>
            <a:r>
              <a:rPr lang="nl-NL" sz="1200" b="0" i="0" u="none" strike="noStrike" kern="1200" baseline="0" dirty="0" smtClean="0">
                <a:solidFill>
                  <a:schemeClr val="tx1"/>
                </a:solidFill>
                <a:latin typeface="+mn-lt"/>
                <a:ea typeface="+mn-ea"/>
                <a:cs typeface="+mn-cs"/>
              </a:rPr>
              <a:t>Apolloproject en de energietransitie is daarop geen uitzondering. In een complexiteitsperspectief</a:t>
            </a:r>
          </a:p>
          <a:p>
            <a:r>
              <a:rPr lang="nl-NL" sz="1200" b="0" i="0" u="none" strike="noStrike" kern="1200" baseline="0" dirty="0" smtClean="0">
                <a:solidFill>
                  <a:schemeClr val="tx1"/>
                </a:solidFill>
                <a:latin typeface="+mn-lt"/>
                <a:ea typeface="+mn-ea"/>
                <a:cs typeface="+mn-cs"/>
              </a:rPr>
              <a:t>zijn </a:t>
            </a:r>
            <a:r>
              <a:rPr lang="nl-NL" sz="1200" b="0" i="1" u="none" strike="noStrike" kern="1200" baseline="0" dirty="0" err="1" smtClean="0">
                <a:solidFill>
                  <a:schemeClr val="tx1"/>
                </a:solidFill>
                <a:latin typeface="+mn-lt"/>
                <a:ea typeface="+mn-ea"/>
                <a:cs typeface="+mn-cs"/>
              </a:rPr>
              <a:t>silver</a:t>
            </a:r>
            <a:r>
              <a:rPr lang="nl-NL" sz="1200" b="0" i="1" u="none" strike="noStrike" kern="1200" baseline="0" dirty="0" smtClean="0">
                <a:solidFill>
                  <a:schemeClr val="tx1"/>
                </a:solidFill>
                <a:latin typeface="+mn-lt"/>
                <a:ea typeface="+mn-ea"/>
                <a:cs typeface="+mn-cs"/>
              </a:rPr>
              <a:t> </a:t>
            </a:r>
            <a:r>
              <a:rPr lang="nl-NL" sz="1200" b="0" i="1" u="none" strike="noStrike" kern="1200" baseline="0" dirty="0" err="1" smtClean="0">
                <a:solidFill>
                  <a:schemeClr val="tx1"/>
                </a:solidFill>
                <a:latin typeface="+mn-lt"/>
                <a:ea typeface="+mn-ea"/>
                <a:cs typeface="+mn-cs"/>
              </a:rPr>
              <a:t>bullet</a:t>
            </a:r>
            <a:r>
              <a:rPr lang="nl-NL" sz="1200" b="0" i="0" u="none" strike="noStrike" kern="1200" baseline="0" dirty="0" smtClean="0">
                <a:solidFill>
                  <a:schemeClr val="tx1"/>
                </a:solidFill>
                <a:latin typeface="+mn-lt"/>
                <a:ea typeface="+mn-ea"/>
                <a:cs typeface="+mn-cs"/>
              </a:rPr>
              <a:t>-oplossingen niet denkbaar en ook niet wenselijk, enerzijds omdat</a:t>
            </a:r>
          </a:p>
          <a:p>
            <a:r>
              <a:rPr lang="nl-NL" sz="1200" b="0" i="0" u="none" strike="noStrike" kern="1200" baseline="0" dirty="0" smtClean="0">
                <a:solidFill>
                  <a:schemeClr val="tx1"/>
                </a:solidFill>
                <a:latin typeface="+mn-lt"/>
                <a:ea typeface="+mn-ea"/>
                <a:cs typeface="+mn-cs"/>
              </a:rPr>
              <a:t>de uitkomst van een interventie altijd een element van onzekerheid met zich meebrengt</a:t>
            </a:r>
          </a:p>
          <a:p>
            <a:r>
              <a:rPr lang="nl-NL" sz="1200" b="0" i="0" u="none" strike="noStrike" kern="1200" baseline="0" dirty="0" smtClean="0">
                <a:solidFill>
                  <a:schemeClr val="tx1"/>
                </a:solidFill>
                <a:latin typeface="+mn-lt"/>
                <a:ea typeface="+mn-ea"/>
                <a:cs typeface="+mn-cs"/>
              </a:rPr>
              <a:t>en daardoor waarschijnlijk bijsturing behoeft, anderzijds ook omdat er in de context van</a:t>
            </a:r>
          </a:p>
          <a:p>
            <a:r>
              <a:rPr lang="nl-NL" sz="1200" b="0" i="0" u="none" strike="noStrike" kern="1200" baseline="0" dirty="0" smtClean="0">
                <a:solidFill>
                  <a:schemeClr val="tx1"/>
                </a:solidFill>
                <a:latin typeface="+mn-lt"/>
                <a:ea typeface="+mn-ea"/>
                <a:cs typeface="+mn-cs"/>
              </a:rPr>
              <a:t>complexiteit altijd een brede benadering nodig is. In de woorden van complexiteitsonderzoeker</a:t>
            </a:r>
          </a:p>
          <a:p>
            <a:r>
              <a:rPr lang="en-US" sz="1200" b="0" i="0" u="none" strike="noStrike" kern="1200" baseline="0" dirty="0" smtClean="0">
                <a:solidFill>
                  <a:schemeClr val="tx1"/>
                </a:solidFill>
                <a:latin typeface="+mn-lt"/>
                <a:ea typeface="+mn-ea"/>
                <a:cs typeface="+mn-cs"/>
              </a:rPr>
              <a:t>Robert Geyer: </a:t>
            </a:r>
            <a:r>
              <a:rPr lang="en-US" sz="1200" b="0" i="1" u="none" strike="noStrike" kern="1200" baseline="0" dirty="0" smtClean="0">
                <a:solidFill>
                  <a:schemeClr val="tx1"/>
                </a:solidFill>
                <a:latin typeface="+mn-lt"/>
                <a:ea typeface="+mn-ea"/>
                <a:cs typeface="+mn-cs"/>
              </a:rPr>
              <a:t>“Complexity emphasizes the range of strategies necessary to deal with</a:t>
            </a:r>
          </a:p>
          <a:p>
            <a:r>
              <a:rPr lang="en-US" sz="1200" b="0" i="1" u="none" strike="noStrike" kern="1200" baseline="0" dirty="0" smtClean="0">
                <a:solidFill>
                  <a:schemeClr val="tx1"/>
                </a:solidFill>
                <a:latin typeface="+mn-lt"/>
                <a:ea typeface="+mn-ea"/>
                <a:cs typeface="+mn-cs"/>
              </a:rPr>
              <a:t>situations, rather than a hierarchy of strategies.”</a:t>
            </a:r>
          </a:p>
          <a:p>
            <a:r>
              <a:rPr lang="nl-NL" sz="1200" b="0" i="0" u="none" strike="noStrike" kern="1200" baseline="0" dirty="0" smtClean="0">
                <a:solidFill>
                  <a:schemeClr val="tx1"/>
                </a:solidFill>
                <a:latin typeface="+mn-lt"/>
                <a:ea typeface="+mn-ea"/>
                <a:cs typeface="+mn-cs"/>
              </a:rPr>
              <a:t>In eerste instantie lijkt dat onbevredigend, een rem op het ambitie om snel door te</a:t>
            </a:r>
          </a:p>
          <a:p>
            <a:r>
              <a:rPr lang="nl-NL" sz="1200" b="0" i="0" u="none" strike="noStrike" kern="1200" baseline="0" dirty="0" smtClean="0">
                <a:solidFill>
                  <a:schemeClr val="tx1"/>
                </a:solidFill>
                <a:latin typeface="+mn-lt"/>
                <a:ea typeface="+mn-ea"/>
                <a:cs typeface="+mn-cs"/>
              </a:rPr>
              <a:t>pakken, een teleurstelling voor wie direct wil handelen. Maar wie een complexiteitsperspectief</a:t>
            </a:r>
          </a:p>
          <a:p>
            <a:r>
              <a:rPr lang="nl-NL" sz="1200" b="0" i="0" u="none" strike="noStrike" kern="1200" baseline="0" dirty="0" smtClean="0">
                <a:solidFill>
                  <a:schemeClr val="tx1"/>
                </a:solidFill>
                <a:latin typeface="+mn-lt"/>
                <a:ea typeface="+mn-ea"/>
                <a:cs typeface="+mn-cs"/>
              </a:rPr>
              <a:t>iets langer op zich in laat werken, zal zich realiseren dat een vat vol nieuwe</a:t>
            </a:r>
          </a:p>
          <a:p>
            <a:r>
              <a:rPr lang="nl-NL" sz="1200" b="0" i="0" u="none" strike="noStrike" kern="1200" baseline="0" dirty="0" smtClean="0">
                <a:solidFill>
                  <a:schemeClr val="tx1"/>
                </a:solidFill>
                <a:latin typeface="+mn-lt"/>
                <a:ea typeface="+mn-ea"/>
                <a:cs typeface="+mn-cs"/>
              </a:rPr>
              <a:t>mogelijkheden zich opent; een geheel nieuwe kijk op sturing, verandering en transitie.</a:t>
            </a:r>
          </a:p>
          <a:p>
            <a:r>
              <a:rPr lang="nl-NL" sz="1200" b="0" i="0" u="none" strike="noStrike" kern="1200" baseline="0" dirty="0" smtClean="0">
                <a:solidFill>
                  <a:schemeClr val="tx1"/>
                </a:solidFill>
                <a:latin typeface="+mn-lt"/>
                <a:ea typeface="+mn-ea"/>
                <a:cs typeface="+mn-cs"/>
              </a:rPr>
              <a:t>Binnen dit perspectief voor een energietransitie horen een zichtbare </a:t>
            </a:r>
            <a:r>
              <a:rPr lang="nl-NL" sz="1200" b="0" i="0" u="none" strike="noStrike" kern="1200" baseline="0" dirty="0" err="1" smtClean="0">
                <a:solidFill>
                  <a:schemeClr val="tx1"/>
                </a:solidFill>
                <a:latin typeface="+mn-lt"/>
                <a:ea typeface="+mn-ea"/>
                <a:cs typeface="+mn-cs"/>
              </a:rPr>
              <a:t>coordinatie</a:t>
            </a:r>
            <a:r>
              <a:rPr lang="nl-NL" sz="1200" b="0" i="0" u="none" strike="noStrike" kern="1200" baseline="0" dirty="0" smtClean="0">
                <a:solidFill>
                  <a:schemeClr val="tx1"/>
                </a:solidFill>
                <a:latin typeface="+mn-lt"/>
                <a:ea typeface="+mn-ea"/>
                <a:cs typeface="+mn-cs"/>
              </a:rPr>
              <a:t> door een</a:t>
            </a:r>
          </a:p>
          <a:p>
            <a:r>
              <a:rPr lang="nl-NL" sz="1200" b="0" i="0" u="none" strike="noStrike" kern="1200" baseline="0" dirty="0" smtClean="0">
                <a:solidFill>
                  <a:schemeClr val="tx1"/>
                </a:solidFill>
                <a:latin typeface="+mn-lt"/>
                <a:ea typeface="+mn-ea"/>
                <a:cs typeface="+mn-cs"/>
              </a:rPr>
              <a:t>krachtig ministerie, een laissez-faire activistisch beleid met oog voor decentraal bestuur,</a:t>
            </a:r>
          </a:p>
          <a:p>
            <a:r>
              <a:rPr lang="nl-NL" sz="1200" b="0" i="0" u="none" strike="noStrike" kern="1200" baseline="0" dirty="0" smtClean="0">
                <a:solidFill>
                  <a:schemeClr val="tx1"/>
                </a:solidFill>
                <a:latin typeface="+mn-lt"/>
                <a:ea typeface="+mn-ea"/>
                <a:cs typeface="+mn-cs"/>
              </a:rPr>
              <a:t>een ondernemende overheid, het direct inzetten van het extreem goedkope kapitaal dat</a:t>
            </a:r>
          </a:p>
          <a:p>
            <a:r>
              <a:rPr lang="nl-NL" sz="1200" b="0" i="0" u="none" strike="noStrike" kern="1200" baseline="0" dirty="0" smtClean="0">
                <a:solidFill>
                  <a:schemeClr val="tx1"/>
                </a:solidFill>
                <a:latin typeface="+mn-lt"/>
                <a:ea typeface="+mn-ea"/>
                <a:cs typeface="+mn-cs"/>
              </a:rPr>
              <a:t>alleen de staat kan aantrekken en een originele communicatieaanpak. Modellen worden</a:t>
            </a:r>
          </a:p>
          <a:p>
            <a:r>
              <a:rPr lang="nl-NL" sz="1200" b="0" i="0" u="none" strike="noStrike" kern="1200" baseline="0" dirty="0" smtClean="0">
                <a:solidFill>
                  <a:schemeClr val="tx1"/>
                </a:solidFill>
                <a:latin typeface="+mn-lt"/>
                <a:ea typeface="+mn-ea"/>
                <a:cs typeface="+mn-cs"/>
              </a:rPr>
              <a:t>ingezet om deelvraagstukken zoals pad-afhankelijkheden, technologieleercurves en de</a:t>
            </a:r>
          </a:p>
          <a:p>
            <a:r>
              <a:rPr lang="nl-NL" sz="1200" b="0" i="0" u="none" strike="noStrike" kern="1200" baseline="0" dirty="0" smtClean="0">
                <a:solidFill>
                  <a:schemeClr val="tx1"/>
                </a:solidFill>
                <a:latin typeface="+mn-lt"/>
                <a:ea typeface="+mn-ea"/>
                <a:cs typeface="+mn-cs"/>
              </a:rPr>
              <a:t>besmetting van sociale normen beter te vatten – macro-economische modellen worden</a:t>
            </a:r>
          </a:p>
          <a:p>
            <a:r>
              <a:rPr lang="nl-NL" sz="1200" b="0" i="0" u="none" strike="noStrike" kern="1200" baseline="0" dirty="0" smtClean="0">
                <a:solidFill>
                  <a:schemeClr val="tx1"/>
                </a:solidFill>
                <a:latin typeface="+mn-lt"/>
                <a:ea typeface="+mn-ea"/>
                <a:cs typeface="+mn-cs"/>
              </a:rPr>
              <a:t>voorlopig resoluut naar het wetenschappelijk onderzoek terugverwezen. Dit alles onder</a:t>
            </a:r>
          </a:p>
          <a:p>
            <a:r>
              <a:rPr lang="nl-NL" sz="1200" b="0" i="0" u="none" strike="noStrike" kern="1200" baseline="0" dirty="0" smtClean="0">
                <a:solidFill>
                  <a:schemeClr val="tx1"/>
                </a:solidFill>
                <a:latin typeface="+mn-lt"/>
                <a:ea typeface="+mn-ea"/>
                <a:cs typeface="+mn-cs"/>
              </a:rPr>
              <a:t>bewust oncomfortabel hoog gestelde ambitieniveaus, die tot innovatie dwingen en niet</a:t>
            </a:r>
          </a:p>
          <a:p>
            <a:r>
              <a:rPr lang="nl-NL" sz="1200" b="0" i="0" u="none" strike="noStrike" kern="1200" baseline="0" dirty="0" smtClean="0">
                <a:solidFill>
                  <a:schemeClr val="tx1"/>
                </a:solidFill>
                <a:latin typeface="+mn-lt"/>
                <a:ea typeface="+mn-ea"/>
                <a:cs typeface="+mn-cs"/>
              </a:rPr>
              <a:t>haalbaar zijn met alleen vertrouwde methodes.</a:t>
            </a:r>
          </a:p>
          <a:p>
            <a:r>
              <a:rPr lang="nl-NL" sz="1200" b="0" i="0" u="none" strike="noStrike" kern="1200" baseline="0" dirty="0" smtClean="0">
                <a:solidFill>
                  <a:schemeClr val="tx1"/>
                </a:solidFill>
                <a:latin typeface="+mn-lt"/>
                <a:ea typeface="+mn-ea"/>
                <a:cs typeface="+mn-cs"/>
              </a:rPr>
              <a:t>(Uit ‘Sturen in een verweven dynamiek’ 2017)</a:t>
            </a:r>
            <a:endParaRPr lang="nl-NL" dirty="0"/>
          </a:p>
        </p:txBody>
      </p:sp>
      <p:sp>
        <p:nvSpPr>
          <p:cNvPr id="4" name="Tijdelijke aanduiding voor dianummer 3"/>
          <p:cNvSpPr>
            <a:spLocks noGrp="1"/>
          </p:cNvSpPr>
          <p:nvPr>
            <p:ph type="sldNum" sz="quarter" idx="10"/>
          </p:nvPr>
        </p:nvSpPr>
        <p:spPr/>
        <p:txBody>
          <a:bodyPr/>
          <a:lstStyle/>
          <a:p>
            <a:fld id="{605355D8-244C-4024-AF49-B401BCB6AAF7}" type="slidenum">
              <a:rPr lang="nl-NL" smtClean="0">
                <a:solidFill>
                  <a:prstClr val="black"/>
                </a:solidFill>
              </a:rPr>
              <a:pPr/>
              <a:t>24</a:t>
            </a:fld>
            <a:endParaRPr lang="nl-NL">
              <a:solidFill>
                <a:prstClr val="black"/>
              </a:solidFill>
            </a:endParaRPr>
          </a:p>
        </p:txBody>
      </p:sp>
    </p:spTree>
    <p:extLst>
      <p:ext uri="{BB962C8B-B14F-4D97-AF65-F5344CB8AC3E}">
        <p14:creationId xmlns:p14="http://schemas.microsoft.com/office/powerpoint/2010/main" val="1069876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09D8E90-9785-4D4C-94ED-DDCFE4E65B2E}" type="datetimeFigureOut">
              <a:rPr lang="nl-NL" smtClean="0"/>
              <a:t>8-5-2017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557883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9D8E90-9785-4D4C-94ED-DDCFE4E65B2E}" type="datetimeFigureOut">
              <a:rPr lang="nl-NL" smtClean="0"/>
              <a:t>8-5-2017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306015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9D8E90-9785-4D4C-94ED-DDCFE4E65B2E}" type="datetimeFigureOut">
              <a:rPr lang="nl-NL" smtClean="0"/>
              <a:t>8-5-2017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311872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09D8E90-9785-4D4C-94ED-DDCFE4E65B2E}" type="datetimeFigureOut">
              <a:rPr lang="nl-NL" smtClean="0"/>
              <a:t>8-5-2017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785453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09D8E90-9785-4D4C-94ED-DDCFE4E65B2E}" type="datetimeFigureOut">
              <a:rPr lang="nl-NL" smtClean="0"/>
              <a:t>8-5-2017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404768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09D8E90-9785-4D4C-94ED-DDCFE4E65B2E}" type="datetimeFigureOut">
              <a:rPr lang="nl-NL" smtClean="0"/>
              <a:t>8-5-2017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32297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09D8E90-9785-4D4C-94ED-DDCFE4E65B2E}" type="datetimeFigureOut">
              <a:rPr lang="nl-NL" smtClean="0"/>
              <a:t>8-5-2017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1444369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09D8E90-9785-4D4C-94ED-DDCFE4E65B2E}" type="datetimeFigureOut">
              <a:rPr lang="nl-NL" smtClean="0"/>
              <a:t>8-5-2017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4149313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09D8E90-9785-4D4C-94ED-DDCFE4E65B2E}" type="datetimeFigureOut">
              <a:rPr lang="nl-NL" smtClean="0"/>
              <a:t>8-5-2017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389599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09D8E90-9785-4D4C-94ED-DDCFE4E65B2E}" type="datetimeFigureOut">
              <a:rPr lang="nl-NL" smtClean="0"/>
              <a:t>8-5-2017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178784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09D8E90-9785-4D4C-94ED-DDCFE4E65B2E}" type="datetimeFigureOut">
              <a:rPr lang="nl-NL" smtClean="0"/>
              <a:t>8-5-2017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B410060-019E-4252-9BBB-3DD059959D63}" type="slidenum">
              <a:rPr lang="nl-NL" smtClean="0"/>
              <a:t>‹nr.›</a:t>
            </a:fld>
            <a:endParaRPr lang="nl-NL"/>
          </a:p>
        </p:txBody>
      </p:sp>
    </p:spTree>
    <p:extLst>
      <p:ext uri="{BB962C8B-B14F-4D97-AF65-F5344CB8AC3E}">
        <p14:creationId xmlns:p14="http://schemas.microsoft.com/office/powerpoint/2010/main" val="2820562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D8E90-9785-4D4C-94ED-DDCFE4E65B2E}" type="datetimeFigureOut">
              <a:rPr lang="nl-NL" smtClean="0"/>
              <a:t>8-5-2017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10060-019E-4252-9BBB-3DD059959D63}" type="slidenum">
              <a:rPr lang="nl-NL" smtClean="0"/>
              <a:t>‹nr.›</a:t>
            </a:fld>
            <a:endParaRPr lang="nl-NL"/>
          </a:p>
        </p:txBody>
      </p:sp>
    </p:spTree>
    <p:extLst>
      <p:ext uri="{BB962C8B-B14F-4D97-AF65-F5344CB8AC3E}">
        <p14:creationId xmlns:p14="http://schemas.microsoft.com/office/powerpoint/2010/main" val="180033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3"/>
          <a:stretch>
            <a:fillRect/>
          </a:stretch>
        </p:blipFill>
        <p:spPr>
          <a:xfrm>
            <a:off x="4983480" y="1570374"/>
            <a:ext cx="6696063" cy="4853570"/>
          </a:xfrm>
          <a:prstGeom prst="rect">
            <a:avLst/>
          </a:prstGeom>
        </p:spPr>
      </p:pic>
      <p:sp>
        <p:nvSpPr>
          <p:cNvPr id="2" name="Titel 1"/>
          <p:cNvSpPr>
            <a:spLocks noGrp="1"/>
          </p:cNvSpPr>
          <p:nvPr>
            <p:ph type="ctrTitle"/>
          </p:nvPr>
        </p:nvSpPr>
        <p:spPr>
          <a:xfrm>
            <a:off x="1524000" y="1353311"/>
            <a:ext cx="9144000" cy="1572769"/>
          </a:xfrm>
        </p:spPr>
        <p:txBody>
          <a:bodyPr>
            <a:normAutofit fontScale="90000"/>
          </a:bodyPr>
          <a:lstStyle/>
          <a:p>
            <a:r>
              <a:rPr lang="nl-NL" dirty="0" smtClean="0"/>
              <a:t/>
            </a:r>
            <a:br>
              <a:rPr lang="nl-NL" dirty="0" smtClean="0"/>
            </a:br>
            <a:r>
              <a:rPr lang="nl-NL" dirty="0"/>
              <a:t/>
            </a:r>
            <a:br>
              <a:rPr lang="nl-NL" dirty="0"/>
            </a:br>
            <a:r>
              <a:rPr lang="nl-NL" dirty="0" smtClean="0"/>
              <a:t/>
            </a:r>
            <a:br>
              <a:rPr lang="nl-NL" dirty="0" smtClean="0"/>
            </a:br>
            <a:r>
              <a:rPr lang="nl-NL" dirty="0" smtClean="0"/>
              <a:t/>
            </a:r>
            <a:br>
              <a:rPr lang="nl-NL" dirty="0" smtClean="0"/>
            </a:br>
            <a:r>
              <a:rPr lang="nl-NL" dirty="0"/>
              <a:t/>
            </a:r>
            <a:br>
              <a:rPr lang="nl-NL" dirty="0"/>
            </a:br>
            <a:r>
              <a:rPr lang="nl-NL" sz="6700" dirty="0" smtClean="0"/>
              <a:t>‘Gap’-analysis </a:t>
            </a:r>
            <a:br>
              <a:rPr lang="nl-NL" sz="6700" dirty="0" smtClean="0"/>
            </a:br>
            <a:r>
              <a:rPr lang="nl-NL" sz="6700" dirty="0" smtClean="0"/>
              <a:t>International </a:t>
            </a:r>
            <a:r>
              <a:rPr lang="nl-NL" sz="6700" dirty="0" err="1" smtClean="0"/>
              <a:t>Advisory</a:t>
            </a:r>
            <a:r>
              <a:rPr lang="nl-NL" sz="6700" dirty="0" smtClean="0"/>
              <a:t> Board</a:t>
            </a:r>
            <a:br>
              <a:rPr lang="nl-NL" sz="6700" dirty="0" smtClean="0"/>
            </a:br>
            <a:endParaRPr lang="nl-NL" sz="6700" dirty="0"/>
          </a:p>
        </p:txBody>
      </p:sp>
      <p:sp>
        <p:nvSpPr>
          <p:cNvPr id="3" name="Ondertitel 2"/>
          <p:cNvSpPr>
            <a:spLocks noGrp="1"/>
          </p:cNvSpPr>
          <p:nvPr>
            <p:ph type="subTitle" idx="1"/>
          </p:nvPr>
        </p:nvSpPr>
        <p:spPr>
          <a:xfrm>
            <a:off x="987552" y="3922776"/>
            <a:ext cx="4581144" cy="1335024"/>
          </a:xfrm>
        </p:spPr>
        <p:txBody>
          <a:bodyPr>
            <a:normAutofit fontScale="85000" lnSpcReduction="20000"/>
          </a:bodyPr>
          <a:lstStyle/>
          <a:p>
            <a:r>
              <a:rPr lang="nl-NL" sz="4000" dirty="0" smtClean="0"/>
              <a:t>First </a:t>
            </a:r>
            <a:r>
              <a:rPr lang="nl-NL" sz="4000" dirty="0" err="1" smtClean="0"/>
              <a:t>results</a:t>
            </a:r>
            <a:r>
              <a:rPr lang="nl-NL" sz="4000" dirty="0" smtClean="0"/>
              <a:t> </a:t>
            </a:r>
            <a:r>
              <a:rPr lang="nl-NL" sz="4000" dirty="0" err="1" smtClean="0"/>
              <a:t>and</a:t>
            </a:r>
            <a:r>
              <a:rPr lang="nl-NL" sz="4000" dirty="0" smtClean="0"/>
              <a:t> </a:t>
            </a:r>
            <a:r>
              <a:rPr lang="nl-NL" sz="4000" dirty="0" err="1" smtClean="0"/>
              <a:t>conclusions</a:t>
            </a:r>
            <a:endParaRPr lang="nl-NL" sz="4000" dirty="0" smtClean="0"/>
          </a:p>
          <a:p>
            <a:r>
              <a:rPr lang="nl-NL" sz="4000" dirty="0" smtClean="0"/>
              <a:t>May 2017</a:t>
            </a:r>
            <a:endParaRPr lang="nl-NL" sz="4000" dirty="0"/>
          </a:p>
        </p:txBody>
      </p:sp>
      <p:pic>
        <p:nvPicPr>
          <p:cNvPr id="5" name="Afbeelding 4"/>
          <p:cNvPicPr>
            <a:picLocks noChangeAspect="1"/>
          </p:cNvPicPr>
          <p:nvPr/>
        </p:nvPicPr>
        <p:blipFill>
          <a:blip r:embed="rId4"/>
          <a:stretch>
            <a:fillRect/>
          </a:stretch>
        </p:blipFill>
        <p:spPr>
          <a:xfrm>
            <a:off x="170471" y="5986251"/>
            <a:ext cx="5011346" cy="481626"/>
          </a:xfrm>
          <a:prstGeom prst="rect">
            <a:avLst/>
          </a:prstGeom>
        </p:spPr>
      </p:pic>
    </p:spTree>
    <p:extLst>
      <p:ext uri="{BB962C8B-B14F-4D97-AF65-F5344CB8AC3E}">
        <p14:creationId xmlns:p14="http://schemas.microsoft.com/office/powerpoint/2010/main" val="39886184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659875" y="160445"/>
            <a:ext cx="10887959" cy="646331"/>
          </a:xfrm>
          <a:prstGeom prst="rect">
            <a:avLst/>
          </a:prstGeom>
          <a:noFill/>
        </p:spPr>
        <p:txBody>
          <a:bodyPr wrap="square" rtlCol="0">
            <a:spAutoFit/>
          </a:bodyPr>
          <a:lstStyle/>
          <a:p>
            <a:r>
              <a:rPr lang="en-US" sz="3600" dirty="0">
                <a:solidFill>
                  <a:srgbClr val="000000"/>
                </a:solidFill>
                <a:latin typeface="Calibri" panose="020F0502020204030204" pitchFamily="34" charset="0"/>
                <a:ea typeface="Calibri" panose="020F0502020204030204" pitchFamily="34" charset="0"/>
                <a:cs typeface="+mj-cs"/>
              </a:rPr>
              <a:t>Circular Economy - </a:t>
            </a:r>
            <a:r>
              <a:rPr lang="en-US" sz="3600" dirty="0" smtClean="0">
                <a:solidFill>
                  <a:srgbClr val="000000"/>
                </a:solidFill>
                <a:latin typeface="Calibri" panose="020F0502020204030204" pitchFamily="34" charset="0"/>
                <a:ea typeface="Calibri" panose="020F0502020204030204" pitchFamily="34" charset="0"/>
                <a:cs typeface="+mj-cs"/>
              </a:rPr>
              <a:t>where we stand</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5" name="Tekstvak 4"/>
          <p:cNvSpPr txBox="1"/>
          <p:nvPr/>
        </p:nvSpPr>
        <p:spPr>
          <a:xfrm>
            <a:off x="659875" y="1599336"/>
            <a:ext cx="2494978" cy="369332"/>
          </a:xfrm>
          <a:prstGeom prst="rect">
            <a:avLst/>
          </a:prstGeom>
          <a:noFill/>
        </p:spPr>
        <p:txBody>
          <a:bodyPr wrap="none" rtlCol="0">
            <a:spAutoFit/>
          </a:bodyPr>
          <a:lstStyle/>
          <a:p>
            <a:r>
              <a:rPr lang="en-US" dirty="0" smtClean="0">
                <a:solidFill>
                  <a:prstClr val="black"/>
                </a:solidFill>
              </a:rPr>
              <a:t>#1 in waste and land use</a:t>
            </a:r>
            <a:endParaRPr lang="en-US" dirty="0">
              <a:solidFill>
                <a:prstClr val="black"/>
              </a:solidFill>
            </a:endParaRPr>
          </a:p>
        </p:txBody>
      </p:sp>
      <p:sp>
        <p:nvSpPr>
          <p:cNvPr id="6" name="Tekstvak 5"/>
          <p:cNvSpPr txBox="1"/>
          <p:nvPr/>
        </p:nvSpPr>
        <p:spPr>
          <a:xfrm>
            <a:off x="659875" y="1169259"/>
            <a:ext cx="4813305" cy="461665"/>
          </a:xfrm>
          <a:prstGeom prst="rect">
            <a:avLst/>
          </a:prstGeom>
          <a:noFill/>
        </p:spPr>
        <p:txBody>
          <a:bodyPr wrap="none" rtlCol="0">
            <a:spAutoFit/>
          </a:bodyPr>
          <a:lstStyle/>
          <a:p>
            <a:r>
              <a:rPr lang="en-US" sz="2400" b="1" dirty="0" smtClean="0">
                <a:solidFill>
                  <a:prstClr val="black"/>
                </a:solidFill>
              </a:rPr>
              <a:t>Siemens: European Green City Index</a:t>
            </a:r>
            <a:endParaRPr lang="en-US" sz="2400" b="1" dirty="0">
              <a:solidFill>
                <a:prstClr val="black"/>
              </a:solidFill>
            </a:endParaRPr>
          </a:p>
        </p:txBody>
      </p:sp>
      <p:sp>
        <p:nvSpPr>
          <p:cNvPr id="7" name="Tekstvak 6"/>
          <p:cNvSpPr txBox="1"/>
          <p:nvPr/>
        </p:nvSpPr>
        <p:spPr>
          <a:xfrm>
            <a:off x="659875" y="1968668"/>
            <a:ext cx="1836272" cy="369332"/>
          </a:xfrm>
          <a:prstGeom prst="rect">
            <a:avLst/>
          </a:prstGeom>
          <a:noFill/>
        </p:spPr>
        <p:txBody>
          <a:bodyPr wrap="none" rtlCol="0">
            <a:spAutoFit/>
          </a:bodyPr>
          <a:lstStyle/>
          <a:p>
            <a:r>
              <a:rPr lang="en-US" dirty="0" smtClean="0">
                <a:solidFill>
                  <a:prstClr val="black"/>
                </a:solidFill>
              </a:rPr>
              <a:t>#1 in water usage</a:t>
            </a:r>
            <a:endParaRPr lang="en-US" dirty="0">
              <a:solidFill>
                <a:prstClr val="black"/>
              </a:solidFill>
            </a:endParaRPr>
          </a:p>
        </p:txBody>
      </p:sp>
      <p:sp>
        <p:nvSpPr>
          <p:cNvPr id="8" name="Tekstvak 7"/>
          <p:cNvSpPr txBox="1"/>
          <p:nvPr/>
        </p:nvSpPr>
        <p:spPr>
          <a:xfrm>
            <a:off x="659875" y="2347231"/>
            <a:ext cx="2623154" cy="369332"/>
          </a:xfrm>
          <a:prstGeom prst="rect">
            <a:avLst/>
          </a:prstGeom>
          <a:noFill/>
        </p:spPr>
        <p:txBody>
          <a:bodyPr wrap="none" rtlCol="0">
            <a:spAutoFit/>
          </a:bodyPr>
          <a:lstStyle/>
          <a:p>
            <a:r>
              <a:rPr lang="en-US" dirty="0" smtClean="0">
                <a:solidFill>
                  <a:prstClr val="black"/>
                </a:solidFill>
              </a:rPr>
              <a:t>#5 in energy consumption</a:t>
            </a:r>
            <a:endParaRPr lang="en-US" dirty="0">
              <a:solidFill>
                <a:prstClr val="black"/>
              </a:solidFill>
            </a:endParaRPr>
          </a:p>
        </p:txBody>
      </p:sp>
      <p:sp>
        <p:nvSpPr>
          <p:cNvPr id="9" name="Tekstvak 8"/>
          <p:cNvSpPr txBox="1"/>
          <p:nvPr/>
        </p:nvSpPr>
        <p:spPr>
          <a:xfrm>
            <a:off x="659875" y="2692256"/>
            <a:ext cx="3058914" cy="369332"/>
          </a:xfrm>
          <a:prstGeom prst="rect">
            <a:avLst/>
          </a:prstGeom>
          <a:noFill/>
        </p:spPr>
        <p:txBody>
          <a:bodyPr wrap="none" rtlCol="0">
            <a:spAutoFit/>
          </a:bodyPr>
          <a:lstStyle/>
          <a:p>
            <a:r>
              <a:rPr lang="en-US" dirty="0" smtClean="0">
                <a:solidFill>
                  <a:prstClr val="black"/>
                </a:solidFill>
              </a:rPr>
              <a:t>#6 in energy efficient buildings</a:t>
            </a:r>
            <a:endParaRPr lang="en-US" dirty="0">
              <a:solidFill>
                <a:prstClr val="black"/>
              </a:solidFill>
            </a:endParaRPr>
          </a:p>
        </p:txBody>
      </p:sp>
      <p:sp>
        <p:nvSpPr>
          <p:cNvPr id="10" name="Tekstvak 9"/>
          <p:cNvSpPr txBox="1"/>
          <p:nvPr/>
        </p:nvSpPr>
        <p:spPr>
          <a:xfrm>
            <a:off x="659875" y="3038325"/>
            <a:ext cx="1752403" cy="369332"/>
          </a:xfrm>
          <a:prstGeom prst="rect">
            <a:avLst/>
          </a:prstGeom>
          <a:noFill/>
        </p:spPr>
        <p:txBody>
          <a:bodyPr wrap="none" rtlCol="0">
            <a:spAutoFit/>
          </a:bodyPr>
          <a:lstStyle/>
          <a:p>
            <a:r>
              <a:rPr lang="en-US" dirty="0" smtClean="0">
                <a:solidFill>
                  <a:prstClr val="black"/>
                </a:solidFill>
              </a:rPr>
              <a:t>#11 in air quality</a:t>
            </a:r>
            <a:endParaRPr lang="en-US" dirty="0">
              <a:solidFill>
                <a:prstClr val="black"/>
              </a:solidFill>
            </a:endParaRPr>
          </a:p>
        </p:txBody>
      </p:sp>
      <p:sp>
        <p:nvSpPr>
          <p:cNvPr id="11" name="Tekstvak 10"/>
          <p:cNvSpPr txBox="1"/>
          <p:nvPr/>
        </p:nvSpPr>
        <p:spPr>
          <a:xfrm>
            <a:off x="659875" y="3383350"/>
            <a:ext cx="2176750" cy="369332"/>
          </a:xfrm>
          <a:prstGeom prst="rect">
            <a:avLst/>
          </a:prstGeom>
          <a:noFill/>
        </p:spPr>
        <p:txBody>
          <a:bodyPr wrap="none" rtlCol="0">
            <a:spAutoFit/>
          </a:bodyPr>
          <a:lstStyle/>
          <a:p>
            <a:r>
              <a:rPr lang="en-US" dirty="0" smtClean="0">
                <a:solidFill>
                  <a:prstClr val="black"/>
                </a:solidFill>
              </a:rPr>
              <a:t>#12 in CO2 emissions</a:t>
            </a:r>
            <a:endParaRPr lang="en-US" dirty="0">
              <a:solidFill>
                <a:prstClr val="black"/>
              </a:solidFill>
            </a:endParaRPr>
          </a:p>
        </p:txBody>
      </p:sp>
      <p:sp>
        <p:nvSpPr>
          <p:cNvPr id="12" name="Tekstvak 11"/>
          <p:cNvSpPr txBox="1"/>
          <p:nvPr/>
        </p:nvSpPr>
        <p:spPr>
          <a:xfrm>
            <a:off x="6384545" y="1169259"/>
            <a:ext cx="3620799" cy="461665"/>
          </a:xfrm>
          <a:prstGeom prst="rect">
            <a:avLst/>
          </a:prstGeom>
          <a:noFill/>
        </p:spPr>
        <p:txBody>
          <a:bodyPr wrap="none" rtlCol="0">
            <a:spAutoFit/>
          </a:bodyPr>
          <a:lstStyle/>
          <a:p>
            <a:r>
              <a:rPr lang="en-US" sz="2400" b="1" dirty="0" smtClean="0">
                <a:solidFill>
                  <a:prstClr val="black"/>
                </a:solidFill>
              </a:rPr>
              <a:t>PWC: Cities of Opportunity</a:t>
            </a:r>
            <a:endParaRPr lang="en-US" sz="2400" b="1" dirty="0">
              <a:solidFill>
                <a:prstClr val="black"/>
              </a:solidFill>
            </a:endParaRPr>
          </a:p>
        </p:txBody>
      </p:sp>
      <p:sp>
        <p:nvSpPr>
          <p:cNvPr id="13" name="Tekstvak 12"/>
          <p:cNvSpPr txBox="1"/>
          <p:nvPr/>
        </p:nvSpPr>
        <p:spPr>
          <a:xfrm>
            <a:off x="629516" y="3789475"/>
            <a:ext cx="3438827" cy="461665"/>
          </a:xfrm>
          <a:prstGeom prst="rect">
            <a:avLst/>
          </a:prstGeom>
          <a:noFill/>
        </p:spPr>
        <p:txBody>
          <a:bodyPr wrap="none" rtlCol="0">
            <a:spAutoFit/>
          </a:bodyPr>
          <a:lstStyle/>
          <a:p>
            <a:r>
              <a:rPr lang="en-US" sz="2400" b="1" dirty="0" smtClean="0">
                <a:solidFill>
                  <a:prstClr val="black"/>
                </a:solidFill>
              </a:rPr>
              <a:t>Global Power Cities Index</a:t>
            </a:r>
            <a:endParaRPr lang="en-US" sz="2400" b="1" dirty="0">
              <a:solidFill>
                <a:prstClr val="black"/>
              </a:solidFill>
            </a:endParaRPr>
          </a:p>
        </p:txBody>
      </p:sp>
      <p:sp>
        <p:nvSpPr>
          <p:cNvPr id="14" name="Tekstvak 13"/>
          <p:cNvSpPr txBox="1"/>
          <p:nvPr/>
        </p:nvSpPr>
        <p:spPr>
          <a:xfrm>
            <a:off x="659875" y="4238767"/>
            <a:ext cx="2059731" cy="369332"/>
          </a:xfrm>
          <a:prstGeom prst="rect">
            <a:avLst/>
          </a:prstGeom>
          <a:noFill/>
        </p:spPr>
        <p:txBody>
          <a:bodyPr wrap="none" rtlCol="0">
            <a:spAutoFit/>
          </a:bodyPr>
          <a:lstStyle/>
          <a:p>
            <a:r>
              <a:rPr lang="en-US" dirty="0" smtClean="0">
                <a:solidFill>
                  <a:prstClr val="black"/>
                </a:solidFill>
              </a:rPr>
              <a:t>#6 in CO2 emissions</a:t>
            </a:r>
            <a:endParaRPr lang="en-US" dirty="0">
              <a:solidFill>
                <a:prstClr val="black"/>
              </a:solidFill>
            </a:endParaRPr>
          </a:p>
        </p:txBody>
      </p:sp>
      <p:sp>
        <p:nvSpPr>
          <p:cNvPr id="15" name="Tekstvak 14"/>
          <p:cNvSpPr txBox="1"/>
          <p:nvPr/>
        </p:nvSpPr>
        <p:spPr>
          <a:xfrm>
            <a:off x="659875" y="4598476"/>
            <a:ext cx="3664978" cy="369332"/>
          </a:xfrm>
          <a:prstGeom prst="rect">
            <a:avLst/>
          </a:prstGeom>
          <a:noFill/>
        </p:spPr>
        <p:txBody>
          <a:bodyPr wrap="none" rtlCol="0">
            <a:spAutoFit/>
          </a:bodyPr>
          <a:lstStyle/>
          <a:p>
            <a:r>
              <a:rPr lang="en-US" dirty="0" smtClean="0">
                <a:solidFill>
                  <a:prstClr val="black"/>
                </a:solidFill>
              </a:rPr>
              <a:t>#15 in percentage of waste recycled</a:t>
            </a:r>
            <a:endParaRPr lang="en-US" dirty="0">
              <a:solidFill>
                <a:prstClr val="black"/>
              </a:solidFill>
            </a:endParaRPr>
          </a:p>
        </p:txBody>
      </p:sp>
      <p:sp>
        <p:nvSpPr>
          <p:cNvPr id="16" name="Tekstvak 15"/>
          <p:cNvSpPr txBox="1"/>
          <p:nvPr/>
        </p:nvSpPr>
        <p:spPr>
          <a:xfrm>
            <a:off x="659875" y="4986662"/>
            <a:ext cx="4471802" cy="369332"/>
          </a:xfrm>
          <a:prstGeom prst="rect">
            <a:avLst/>
          </a:prstGeom>
          <a:noFill/>
        </p:spPr>
        <p:txBody>
          <a:bodyPr wrap="none" rtlCol="0">
            <a:spAutoFit/>
          </a:bodyPr>
          <a:lstStyle/>
          <a:p>
            <a:r>
              <a:rPr lang="en-US" dirty="0" smtClean="0">
                <a:solidFill>
                  <a:prstClr val="black"/>
                </a:solidFill>
              </a:rPr>
              <a:t>#31 in percentage of renewable energy used*</a:t>
            </a:r>
            <a:endParaRPr lang="en-US" dirty="0">
              <a:solidFill>
                <a:prstClr val="black"/>
              </a:solidFill>
            </a:endParaRPr>
          </a:p>
        </p:txBody>
      </p:sp>
      <p:pic>
        <p:nvPicPr>
          <p:cNvPr id="17"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
        <p:nvSpPr>
          <p:cNvPr id="18" name="Tekstvak 17"/>
          <p:cNvSpPr txBox="1"/>
          <p:nvPr/>
        </p:nvSpPr>
        <p:spPr>
          <a:xfrm>
            <a:off x="6384545" y="1630924"/>
            <a:ext cx="3179909" cy="369332"/>
          </a:xfrm>
          <a:prstGeom prst="rect">
            <a:avLst/>
          </a:prstGeom>
          <a:noFill/>
        </p:spPr>
        <p:txBody>
          <a:bodyPr wrap="none" rtlCol="0">
            <a:spAutoFit/>
          </a:bodyPr>
          <a:lstStyle/>
          <a:p>
            <a:r>
              <a:rPr lang="en-US" dirty="0" smtClean="0">
                <a:solidFill>
                  <a:prstClr val="black"/>
                </a:solidFill>
              </a:rPr>
              <a:t>#29 in natural disaster exposure</a:t>
            </a:r>
            <a:endParaRPr lang="en-US" dirty="0">
              <a:solidFill>
                <a:prstClr val="black"/>
              </a:solidFill>
            </a:endParaRPr>
          </a:p>
        </p:txBody>
      </p:sp>
      <p:sp>
        <p:nvSpPr>
          <p:cNvPr id="19" name="Tekstvak 18"/>
          <p:cNvSpPr txBox="1"/>
          <p:nvPr/>
        </p:nvSpPr>
        <p:spPr>
          <a:xfrm>
            <a:off x="6384545" y="2008465"/>
            <a:ext cx="3481722" cy="369332"/>
          </a:xfrm>
          <a:prstGeom prst="rect">
            <a:avLst/>
          </a:prstGeom>
          <a:noFill/>
        </p:spPr>
        <p:txBody>
          <a:bodyPr wrap="none" rtlCol="0">
            <a:spAutoFit/>
          </a:bodyPr>
          <a:lstStyle/>
          <a:p>
            <a:r>
              <a:rPr lang="en-US" dirty="0" smtClean="0">
                <a:solidFill>
                  <a:prstClr val="black"/>
                </a:solidFill>
              </a:rPr>
              <a:t>#5 in natural disaster preparedness</a:t>
            </a:r>
            <a:endParaRPr lang="en-US" dirty="0">
              <a:solidFill>
                <a:prstClr val="black"/>
              </a:solidFill>
            </a:endParaRPr>
          </a:p>
        </p:txBody>
      </p:sp>
      <p:sp>
        <p:nvSpPr>
          <p:cNvPr id="21" name="Tekstvak 20"/>
          <p:cNvSpPr txBox="1"/>
          <p:nvPr/>
        </p:nvSpPr>
        <p:spPr>
          <a:xfrm>
            <a:off x="6384545" y="2599923"/>
            <a:ext cx="2494273" cy="461665"/>
          </a:xfrm>
          <a:prstGeom prst="rect">
            <a:avLst/>
          </a:prstGeom>
          <a:noFill/>
        </p:spPr>
        <p:txBody>
          <a:bodyPr wrap="none" rtlCol="0">
            <a:spAutoFit/>
          </a:bodyPr>
          <a:lstStyle/>
          <a:p>
            <a:r>
              <a:rPr lang="en-US" sz="2400" b="1" dirty="0" err="1" smtClean="0">
                <a:solidFill>
                  <a:prstClr val="black"/>
                </a:solidFill>
              </a:rPr>
              <a:t>Nesta</a:t>
            </a:r>
            <a:r>
              <a:rPr lang="en-US" sz="2400" b="1" dirty="0" smtClean="0">
                <a:solidFill>
                  <a:prstClr val="black"/>
                </a:solidFill>
              </a:rPr>
              <a:t> CITIE report</a:t>
            </a:r>
            <a:endParaRPr lang="en-US" sz="2400" b="1" dirty="0">
              <a:solidFill>
                <a:prstClr val="black"/>
              </a:solidFill>
            </a:endParaRPr>
          </a:p>
        </p:txBody>
      </p:sp>
      <p:sp>
        <p:nvSpPr>
          <p:cNvPr id="22" name="Tekstvak 21"/>
          <p:cNvSpPr txBox="1"/>
          <p:nvPr/>
        </p:nvSpPr>
        <p:spPr>
          <a:xfrm>
            <a:off x="6384545" y="2996378"/>
            <a:ext cx="3662990" cy="369332"/>
          </a:xfrm>
          <a:prstGeom prst="rect">
            <a:avLst/>
          </a:prstGeom>
          <a:noFill/>
        </p:spPr>
        <p:txBody>
          <a:bodyPr wrap="none" rtlCol="0">
            <a:spAutoFit/>
          </a:bodyPr>
          <a:lstStyle/>
          <a:p>
            <a:r>
              <a:rPr lang="en-US" dirty="0" smtClean="0">
                <a:solidFill>
                  <a:prstClr val="black"/>
                </a:solidFill>
              </a:rPr>
              <a:t>Tier 2 city as customer for innovation</a:t>
            </a:r>
            <a:endParaRPr lang="en-US" dirty="0">
              <a:solidFill>
                <a:prstClr val="black"/>
              </a:solidFill>
            </a:endParaRPr>
          </a:p>
        </p:txBody>
      </p:sp>
      <p:sp>
        <p:nvSpPr>
          <p:cNvPr id="23" name="Tekstvak 22"/>
          <p:cNvSpPr txBox="1"/>
          <p:nvPr/>
        </p:nvSpPr>
        <p:spPr>
          <a:xfrm>
            <a:off x="5390622" y="3762165"/>
            <a:ext cx="6454157" cy="1938992"/>
          </a:xfrm>
          <a:prstGeom prst="rect">
            <a:avLst/>
          </a:prstGeom>
          <a:noFill/>
        </p:spPr>
        <p:txBody>
          <a:bodyPr wrap="square" rtlCol="0">
            <a:spAutoFit/>
          </a:bodyPr>
          <a:lstStyle/>
          <a:p>
            <a:r>
              <a:rPr lang="en-US" sz="2000" b="1" i="1" dirty="0" smtClean="0">
                <a:solidFill>
                  <a:srgbClr val="5B9BD5">
                    <a:lumMod val="50000"/>
                  </a:srgbClr>
                </a:solidFill>
              </a:rPr>
              <a:t>“The </a:t>
            </a:r>
            <a:r>
              <a:rPr lang="en-US" sz="2000" b="1" i="1" dirty="0">
                <a:solidFill>
                  <a:srgbClr val="5B9BD5">
                    <a:lumMod val="50000"/>
                  </a:srgbClr>
                </a:solidFill>
              </a:rPr>
              <a:t>MRA is a leader in developing circular ambitions through both the great willingness in politics, business and social institutions and knowledge institutes. There is a lot of communication outside and there are many networks. What the MRA can do even better is actually making money for circular innovation and large-scale investment</a:t>
            </a:r>
            <a:r>
              <a:rPr lang="en-US" sz="2000" b="1" i="1" dirty="0" smtClean="0">
                <a:solidFill>
                  <a:srgbClr val="5B9BD5">
                    <a:lumMod val="50000"/>
                  </a:srgbClr>
                </a:solidFill>
              </a:rPr>
              <a:t>.”</a:t>
            </a:r>
            <a:endParaRPr lang="en-US" sz="2000" b="1" i="1" dirty="0">
              <a:solidFill>
                <a:srgbClr val="5B9BD5">
                  <a:lumMod val="50000"/>
                </a:srgbClr>
              </a:solidFill>
            </a:endParaRPr>
          </a:p>
        </p:txBody>
      </p:sp>
      <p:sp>
        <p:nvSpPr>
          <p:cNvPr id="24" name="Tekstvak 23"/>
          <p:cNvSpPr txBox="1"/>
          <p:nvPr/>
        </p:nvSpPr>
        <p:spPr>
          <a:xfrm>
            <a:off x="8717000" y="5684857"/>
            <a:ext cx="3127779" cy="369332"/>
          </a:xfrm>
          <a:prstGeom prst="rect">
            <a:avLst/>
          </a:prstGeom>
          <a:noFill/>
        </p:spPr>
        <p:txBody>
          <a:bodyPr wrap="none" rtlCol="0">
            <a:spAutoFit/>
          </a:bodyPr>
          <a:lstStyle/>
          <a:p>
            <a:r>
              <a:rPr lang="en-US" dirty="0" smtClean="0">
                <a:solidFill>
                  <a:srgbClr val="5B9BD5">
                    <a:lumMod val="50000"/>
                  </a:srgbClr>
                </a:solidFill>
              </a:rPr>
              <a:t>-Micha </a:t>
            </a:r>
            <a:r>
              <a:rPr lang="en-US" dirty="0" err="1" smtClean="0">
                <a:solidFill>
                  <a:srgbClr val="5B9BD5">
                    <a:lumMod val="50000"/>
                  </a:srgbClr>
                </a:solidFill>
              </a:rPr>
              <a:t>Hes</a:t>
            </a:r>
            <a:r>
              <a:rPr lang="en-US" dirty="0" smtClean="0">
                <a:solidFill>
                  <a:srgbClr val="5B9BD5">
                    <a:lumMod val="50000"/>
                  </a:srgbClr>
                </a:solidFill>
              </a:rPr>
              <a:t>, Port of Amsterdam</a:t>
            </a:r>
            <a:endParaRPr lang="en-US" dirty="0">
              <a:solidFill>
                <a:prstClr val="black"/>
              </a:solidFill>
            </a:endParaRPr>
          </a:p>
        </p:txBody>
      </p:sp>
    </p:spTree>
    <p:extLst>
      <p:ext uri="{BB962C8B-B14F-4D97-AF65-F5344CB8AC3E}">
        <p14:creationId xmlns:p14="http://schemas.microsoft.com/office/powerpoint/2010/main" val="3695421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916677" y="282030"/>
            <a:ext cx="11007869" cy="646331"/>
          </a:xfrm>
          <a:prstGeom prst="rect">
            <a:avLst/>
          </a:prstGeom>
          <a:noFill/>
        </p:spPr>
        <p:txBody>
          <a:bodyPr wrap="square" rtlCol="0">
            <a:spAutoFit/>
          </a:bodyPr>
          <a:lstStyle/>
          <a:p>
            <a:r>
              <a:rPr lang="en-US" sz="3600" dirty="0">
                <a:solidFill>
                  <a:srgbClr val="000000"/>
                </a:solidFill>
                <a:latin typeface="Calibri" panose="020F0502020204030204" pitchFamily="34" charset="0"/>
                <a:ea typeface="Calibri" panose="020F0502020204030204" pitchFamily="34" charset="0"/>
                <a:cs typeface="+mj-cs"/>
              </a:rPr>
              <a:t>Circular Economy - </a:t>
            </a:r>
            <a:r>
              <a:rPr lang="en-US" sz="3600" dirty="0" smtClean="0">
                <a:solidFill>
                  <a:srgbClr val="000000"/>
                </a:solidFill>
                <a:latin typeface="Calibri" panose="020F0502020204030204" pitchFamily="34" charset="0"/>
                <a:ea typeface="Calibri" panose="020F0502020204030204" pitchFamily="34" charset="0"/>
                <a:cs typeface="+mj-cs"/>
              </a:rPr>
              <a:t>best practices</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12" name="Tekstvak 11"/>
          <p:cNvSpPr txBox="1"/>
          <p:nvPr/>
        </p:nvSpPr>
        <p:spPr>
          <a:xfrm>
            <a:off x="659875" y="1416147"/>
            <a:ext cx="7339573" cy="461665"/>
          </a:xfrm>
          <a:prstGeom prst="rect">
            <a:avLst/>
          </a:prstGeom>
          <a:noFill/>
        </p:spPr>
        <p:txBody>
          <a:bodyPr wrap="none" rtlCol="0">
            <a:spAutoFit/>
          </a:bodyPr>
          <a:lstStyle/>
          <a:p>
            <a:r>
              <a:rPr lang="en-US" sz="2400" b="1" dirty="0" smtClean="0">
                <a:solidFill>
                  <a:prstClr val="black"/>
                </a:solidFill>
              </a:rPr>
              <a:t>Top-ranked cities in Siemens European Green City Index </a:t>
            </a:r>
            <a:endParaRPr lang="en-US" sz="2400" b="1" dirty="0">
              <a:solidFill>
                <a:prstClr val="black"/>
              </a:solidFill>
            </a:endParaRPr>
          </a:p>
        </p:txBody>
      </p:sp>
      <p:sp>
        <p:nvSpPr>
          <p:cNvPr id="14" name="Tekstvak 13"/>
          <p:cNvSpPr txBox="1"/>
          <p:nvPr/>
        </p:nvSpPr>
        <p:spPr>
          <a:xfrm>
            <a:off x="934195" y="1962802"/>
            <a:ext cx="1774525" cy="369332"/>
          </a:xfrm>
          <a:prstGeom prst="rect">
            <a:avLst/>
          </a:prstGeom>
          <a:noFill/>
        </p:spPr>
        <p:txBody>
          <a:bodyPr wrap="none" rtlCol="0">
            <a:spAutoFit/>
          </a:bodyPr>
          <a:lstStyle/>
          <a:p>
            <a:r>
              <a:rPr lang="en-US" dirty="0" smtClean="0">
                <a:solidFill>
                  <a:prstClr val="black"/>
                </a:solidFill>
              </a:rPr>
              <a:t>#1 - Copenhagen</a:t>
            </a:r>
            <a:endParaRPr lang="en-US" dirty="0">
              <a:solidFill>
                <a:prstClr val="black"/>
              </a:solidFill>
            </a:endParaRPr>
          </a:p>
        </p:txBody>
      </p:sp>
      <p:sp>
        <p:nvSpPr>
          <p:cNvPr id="15" name="Tekstvak 14"/>
          <p:cNvSpPr txBox="1"/>
          <p:nvPr/>
        </p:nvSpPr>
        <p:spPr>
          <a:xfrm>
            <a:off x="934195" y="2374629"/>
            <a:ext cx="1578637" cy="369332"/>
          </a:xfrm>
          <a:prstGeom prst="rect">
            <a:avLst/>
          </a:prstGeom>
          <a:noFill/>
        </p:spPr>
        <p:txBody>
          <a:bodyPr wrap="none" rtlCol="0">
            <a:spAutoFit/>
          </a:bodyPr>
          <a:lstStyle/>
          <a:p>
            <a:r>
              <a:rPr lang="en-US" dirty="0" smtClean="0">
                <a:solidFill>
                  <a:prstClr val="black"/>
                </a:solidFill>
              </a:rPr>
              <a:t>#2 - Stockholm</a:t>
            </a:r>
            <a:endParaRPr lang="en-US" dirty="0">
              <a:solidFill>
                <a:prstClr val="black"/>
              </a:solidFill>
            </a:endParaRPr>
          </a:p>
        </p:txBody>
      </p:sp>
      <p:sp>
        <p:nvSpPr>
          <p:cNvPr id="16" name="Tekstvak 15"/>
          <p:cNvSpPr txBox="1"/>
          <p:nvPr/>
        </p:nvSpPr>
        <p:spPr>
          <a:xfrm>
            <a:off x="934195" y="2786456"/>
            <a:ext cx="1010213" cy="369332"/>
          </a:xfrm>
          <a:prstGeom prst="rect">
            <a:avLst/>
          </a:prstGeom>
          <a:noFill/>
        </p:spPr>
        <p:txBody>
          <a:bodyPr wrap="none" rtlCol="0">
            <a:spAutoFit/>
          </a:bodyPr>
          <a:lstStyle/>
          <a:p>
            <a:r>
              <a:rPr lang="en-US" dirty="0" smtClean="0">
                <a:solidFill>
                  <a:prstClr val="black"/>
                </a:solidFill>
              </a:rPr>
              <a:t>#3 - Oslo</a:t>
            </a:r>
            <a:endParaRPr lang="en-US" dirty="0">
              <a:solidFill>
                <a:prstClr val="black"/>
              </a:solidFill>
            </a:endParaRPr>
          </a:p>
        </p:txBody>
      </p:sp>
      <p:sp>
        <p:nvSpPr>
          <p:cNvPr id="17" name="Tekstvak 16"/>
          <p:cNvSpPr txBox="1"/>
          <p:nvPr/>
        </p:nvSpPr>
        <p:spPr>
          <a:xfrm>
            <a:off x="659875" y="3260472"/>
            <a:ext cx="5102359" cy="461665"/>
          </a:xfrm>
          <a:prstGeom prst="rect">
            <a:avLst/>
          </a:prstGeom>
          <a:noFill/>
        </p:spPr>
        <p:txBody>
          <a:bodyPr wrap="none" rtlCol="0">
            <a:spAutoFit/>
          </a:bodyPr>
          <a:lstStyle/>
          <a:p>
            <a:r>
              <a:rPr lang="en-US" sz="2400" b="1" dirty="0" smtClean="0">
                <a:solidFill>
                  <a:prstClr val="black"/>
                </a:solidFill>
              </a:rPr>
              <a:t>Circular economy initiatives of interest</a:t>
            </a:r>
            <a:endParaRPr lang="en-US" sz="2400" b="1" dirty="0">
              <a:solidFill>
                <a:prstClr val="black"/>
              </a:solidFill>
            </a:endParaRPr>
          </a:p>
        </p:txBody>
      </p:sp>
      <p:sp>
        <p:nvSpPr>
          <p:cNvPr id="18" name="Tekstvak 17"/>
          <p:cNvSpPr txBox="1"/>
          <p:nvPr/>
        </p:nvSpPr>
        <p:spPr>
          <a:xfrm>
            <a:off x="934195" y="3802119"/>
            <a:ext cx="10294637" cy="646331"/>
          </a:xfrm>
          <a:prstGeom prst="rect">
            <a:avLst/>
          </a:prstGeom>
          <a:noFill/>
        </p:spPr>
        <p:txBody>
          <a:bodyPr wrap="square" rtlCol="0">
            <a:spAutoFit/>
          </a:bodyPr>
          <a:lstStyle/>
          <a:p>
            <a:r>
              <a:rPr lang="en-US" dirty="0" smtClean="0">
                <a:solidFill>
                  <a:prstClr val="black"/>
                </a:solidFill>
              </a:rPr>
              <a:t>In </a:t>
            </a:r>
            <a:r>
              <a:rPr lang="en-US" b="1" dirty="0" smtClean="0">
                <a:solidFill>
                  <a:prstClr val="black"/>
                </a:solidFill>
              </a:rPr>
              <a:t>London</a:t>
            </a:r>
            <a:r>
              <a:rPr lang="en-US" dirty="0" smtClean="0">
                <a:solidFill>
                  <a:prstClr val="black"/>
                </a:solidFill>
              </a:rPr>
              <a:t>, the city’s Waste and Recycling Board has established a “dating agency” to provide interested companies with different kinds of waste for fuel or recycling</a:t>
            </a:r>
          </a:p>
        </p:txBody>
      </p:sp>
      <p:sp>
        <p:nvSpPr>
          <p:cNvPr id="19" name="Rechthoek 18"/>
          <p:cNvSpPr/>
          <p:nvPr/>
        </p:nvSpPr>
        <p:spPr>
          <a:xfrm>
            <a:off x="934195" y="4587418"/>
            <a:ext cx="10494264" cy="646331"/>
          </a:xfrm>
          <a:prstGeom prst="rect">
            <a:avLst/>
          </a:prstGeom>
        </p:spPr>
        <p:txBody>
          <a:bodyPr wrap="square">
            <a:spAutoFit/>
          </a:bodyPr>
          <a:lstStyle/>
          <a:p>
            <a:r>
              <a:rPr lang="en-US" dirty="0" smtClean="0">
                <a:solidFill>
                  <a:prstClr val="black"/>
                </a:solidFill>
              </a:rPr>
              <a:t>In </a:t>
            </a:r>
            <a:r>
              <a:rPr lang="en-US" b="1" dirty="0" smtClean="0">
                <a:solidFill>
                  <a:prstClr val="black"/>
                </a:solidFill>
              </a:rPr>
              <a:t>Ljubljana</a:t>
            </a:r>
            <a:r>
              <a:rPr lang="en-US" dirty="0" smtClean="0">
                <a:solidFill>
                  <a:prstClr val="black"/>
                </a:solidFill>
              </a:rPr>
              <a:t>, the municipality created a “lottery” to encourage recycling. On a regular basis, a household or office recycling bin is randomly selected, and if it contains the right type of waste, a reward is provided</a:t>
            </a:r>
          </a:p>
        </p:txBody>
      </p:sp>
      <p:sp>
        <p:nvSpPr>
          <p:cNvPr id="20" name="Rechthoek 19"/>
          <p:cNvSpPr/>
          <p:nvPr/>
        </p:nvSpPr>
        <p:spPr>
          <a:xfrm>
            <a:off x="916677" y="5303233"/>
            <a:ext cx="10494264" cy="646331"/>
          </a:xfrm>
          <a:prstGeom prst="rect">
            <a:avLst/>
          </a:prstGeom>
        </p:spPr>
        <p:txBody>
          <a:bodyPr wrap="square">
            <a:spAutoFit/>
          </a:bodyPr>
          <a:lstStyle/>
          <a:p>
            <a:r>
              <a:rPr lang="en-US" dirty="0" smtClean="0">
                <a:solidFill>
                  <a:prstClr val="black"/>
                </a:solidFill>
              </a:rPr>
              <a:t>In </a:t>
            </a:r>
            <a:r>
              <a:rPr lang="en-US" b="1" dirty="0" smtClean="0">
                <a:solidFill>
                  <a:prstClr val="black"/>
                </a:solidFill>
              </a:rPr>
              <a:t>Vienna</a:t>
            </a:r>
            <a:r>
              <a:rPr lang="en-US" dirty="0" smtClean="0">
                <a:solidFill>
                  <a:prstClr val="black"/>
                </a:solidFill>
              </a:rPr>
              <a:t>, the city has created the Vienna Repair Network, a group of 50 repair shops what provide discounts and financial incentives for customers who use their services. </a:t>
            </a:r>
          </a:p>
        </p:txBody>
      </p:sp>
      <p:pic>
        <p:nvPicPr>
          <p:cNvPr id="22"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Tree>
    <p:extLst>
      <p:ext uri="{BB962C8B-B14F-4D97-AF65-F5344CB8AC3E}">
        <p14:creationId xmlns:p14="http://schemas.microsoft.com/office/powerpoint/2010/main" val="2335176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
        <p:nvSpPr>
          <p:cNvPr id="5" name="Tekstvak 4"/>
          <p:cNvSpPr txBox="1"/>
          <p:nvPr/>
        </p:nvSpPr>
        <p:spPr>
          <a:xfrm>
            <a:off x="659875" y="161576"/>
            <a:ext cx="10887959" cy="646331"/>
          </a:xfrm>
          <a:prstGeom prst="rect">
            <a:avLst/>
          </a:prstGeom>
          <a:noFill/>
        </p:spPr>
        <p:txBody>
          <a:bodyPr wrap="square" rtlCol="0">
            <a:spAutoFit/>
          </a:bodyPr>
          <a:lstStyle/>
          <a:p>
            <a:r>
              <a:rPr lang="en-US" sz="3600" dirty="0">
                <a:solidFill>
                  <a:srgbClr val="000000"/>
                </a:solidFill>
                <a:latin typeface="Calibri" panose="020F0502020204030204" pitchFamily="34" charset="0"/>
                <a:ea typeface="Calibri" panose="020F0502020204030204" pitchFamily="34" charset="0"/>
                <a:cs typeface="+mj-cs"/>
              </a:rPr>
              <a:t>Health - </a:t>
            </a:r>
            <a:r>
              <a:rPr lang="en-US" sz="3600" dirty="0" smtClean="0">
                <a:solidFill>
                  <a:srgbClr val="000000"/>
                </a:solidFill>
                <a:latin typeface="Calibri" panose="020F0502020204030204" pitchFamily="34" charset="0"/>
                <a:ea typeface="Calibri" panose="020F0502020204030204" pitchFamily="34" charset="0"/>
                <a:cs typeface="+mj-cs"/>
              </a:rPr>
              <a:t>our ambitions</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7" name="Tekstvak 6"/>
          <p:cNvSpPr txBox="1"/>
          <p:nvPr/>
        </p:nvSpPr>
        <p:spPr>
          <a:xfrm>
            <a:off x="659875" y="1498673"/>
            <a:ext cx="10501460" cy="4955203"/>
          </a:xfrm>
          <a:prstGeom prst="rect">
            <a:avLst/>
          </a:prstGeom>
          <a:noFill/>
        </p:spPr>
        <p:txBody>
          <a:bodyPr wrap="square" rtlCol="0">
            <a:spAutoFit/>
          </a:bodyPr>
          <a:lstStyle/>
          <a:p>
            <a:r>
              <a:rPr lang="en-US" sz="2400" dirty="0" smtClean="0">
                <a:solidFill>
                  <a:prstClr val="black"/>
                </a:solidFill>
              </a:rPr>
              <a:t>By 2025:</a:t>
            </a:r>
          </a:p>
          <a:p>
            <a:pPr marL="457200" indent="-457200">
              <a:buFont typeface="Arial" panose="020B0604020202020204" pitchFamily="34" charset="0"/>
              <a:buChar char="•"/>
            </a:pPr>
            <a:r>
              <a:rPr lang="en-US" sz="2400" dirty="0" smtClean="0">
                <a:solidFill>
                  <a:prstClr val="black"/>
                </a:solidFill>
              </a:rPr>
              <a:t>inhabitants of the AMA will have added two healthy years to their life-span</a:t>
            </a:r>
          </a:p>
          <a:p>
            <a:pPr marL="457200" indent="-457200">
              <a:buFont typeface="Arial" panose="020B0604020202020204" pitchFamily="34" charset="0"/>
              <a:buChar char="•"/>
            </a:pPr>
            <a:r>
              <a:rPr lang="en-US" sz="2400" dirty="0">
                <a:solidFill>
                  <a:prstClr val="black"/>
                </a:solidFill>
              </a:rPr>
              <a:t>w</a:t>
            </a:r>
            <a:r>
              <a:rPr lang="en-US" sz="2400" dirty="0" smtClean="0">
                <a:solidFill>
                  <a:prstClr val="black"/>
                </a:solidFill>
              </a:rPr>
              <a:t>e </a:t>
            </a:r>
            <a:r>
              <a:rPr lang="en-US" sz="2400" dirty="0">
                <a:solidFill>
                  <a:prstClr val="black"/>
                </a:solidFill>
              </a:rPr>
              <a:t>will be recognized as a global leader in healthy living and active aging, with inhabitants firmly in control of their own </a:t>
            </a:r>
            <a:r>
              <a:rPr lang="en-US" sz="2400" dirty="0" smtClean="0">
                <a:solidFill>
                  <a:prstClr val="black"/>
                </a:solidFill>
              </a:rPr>
              <a:t>health</a:t>
            </a:r>
          </a:p>
          <a:p>
            <a:pPr marL="457200" indent="-457200">
              <a:buFont typeface="Arial" panose="020B0604020202020204" pitchFamily="34" charset="0"/>
              <a:buChar char="•"/>
            </a:pPr>
            <a:r>
              <a:rPr lang="en-US" sz="2400" dirty="0">
                <a:solidFill>
                  <a:prstClr val="black"/>
                </a:solidFill>
              </a:rPr>
              <a:t>o</a:t>
            </a:r>
            <a:r>
              <a:rPr lang="en-US" sz="2400" dirty="0" smtClean="0">
                <a:solidFill>
                  <a:prstClr val="black"/>
                </a:solidFill>
              </a:rPr>
              <a:t>ur </a:t>
            </a:r>
            <a:r>
              <a:rPr lang="en-US" sz="2400" dirty="0">
                <a:solidFill>
                  <a:prstClr val="black"/>
                </a:solidFill>
              </a:rPr>
              <a:t>healthcare system will </a:t>
            </a:r>
            <a:r>
              <a:rPr lang="en-US" sz="2400" dirty="0" smtClean="0">
                <a:solidFill>
                  <a:prstClr val="black"/>
                </a:solidFill>
              </a:rPr>
              <a:t>have undergone </a:t>
            </a:r>
            <a:r>
              <a:rPr lang="en-US" sz="2400" dirty="0">
                <a:solidFill>
                  <a:prstClr val="black"/>
                </a:solidFill>
              </a:rPr>
              <a:t>a series of innovations</a:t>
            </a:r>
          </a:p>
          <a:p>
            <a:endParaRPr lang="en-US" sz="3200" dirty="0" smtClean="0">
              <a:solidFill>
                <a:prstClr val="black"/>
              </a:solidFill>
            </a:endParaRPr>
          </a:p>
          <a:p>
            <a:r>
              <a:rPr lang="en-US" sz="2000" dirty="0">
                <a:solidFill>
                  <a:prstClr val="black"/>
                </a:solidFill>
              </a:rPr>
              <a:t>More </a:t>
            </a:r>
            <a:r>
              <a:rPr lang="en-US" sz="2000" dirty="0" smtClean="0">
                <a:solidFill>
                  <a:prstClr val="black"/>
                </a:solidFill>
              </a:rPr>
              <a:t>specifically, the </a:t>
            </a:r>
            <a:r>
              <a:rPr lang="en-US" sz="2000" dirty="0">
                <a:solidFill>
                  <a:prstClr val="black"/>
                </a:solidFill>
              </a:rPr>
              <a:t>AMA will have:</a:t>
            </a:r>
          </a:p>
          <a:p>
            <a:pPr marL="342900" indent="-342900">
              <a:buFont typeface="Arial" panose="020B0604020202020204" pitchFamily="34" charset="0"/>
              <a:buChar char="•"/>
            </a:pPr>
            <a:r>
              <a:rPr lang="en-US" sz="2000" dirty="0">
                <a:solidFill>
                  <a:prstClr val="black"/>
                </a:solidFill>
              </a:rPr>
              <a:t>r</a:t>
            </a:r>
            <a:r>
              <a:rPr lang="en-US" sz="2000" dirty="0" smtClean="0">
                <a:solidFill>
                  <a:prstClr val="black"/>
                </a:solidFill>
              </a:rPr>
              <a:t>aised </a:t>
            </a:r>
            <a:r>
              <a:rPr lang="en-US" sz="2000" dirty="0">
                <a:solidFill>
                  <a:prstClr val="black"/>
                </a:solidFill>
              </a:rPr>
              <a:t>awareness about healthy food and ensured healthy food options are available to </a:t>
            </a:r>
            <a:r>
              <a:rPr lang="en-US" sz="2000" dirty="0" smtClean="0">
                <a:solidFill>
                  <a:prstClr val="black"/>
                </a:solidFill>
              </a:rPr>
              <a:t>all</a:t>
            </a:r>
          </a:p>
          <a:p>
            <a:pPr marL="342900" indent="-342900">
              <a:buFont typeface="Arial" panose="020B0604020202020204" pitchFamily="34" charset="0"/>
              <a:buChar char="•"/>
            </a:pPr>
            <a:r>
              <a:rPr lang="en-US" sz="2000" dirty="0">
                <a:solidFill>
                  <a:prstClr val="black"/>
                </a:solidFill>
              </a:rPr>
              <a:t>u</a:t>
            </a:r>
            <a:r>
              <a:rPr lang="en-US" sz="2000" dirty="0" smtClean="0">
                <a:solidFill>
                  <a:prstClr val="black"/>
                </a:solidFill>
              </a:rPr>
              <a:t>sed </a:t>
            </a:r>
            <a:r>
              <a:rPr lang="en-US" sz="2000" dirty="0">
                <a:solidFill>
                  <a:prstClr val="black"/>
                </a:solidFill>
              </a:rPr>
              <a:t>data and technology to create an environment that makes exercise more </a:t>
            </a:r>
            <a:r>
              <a:rPr lang="en-US" sz="2000" dirty="0" smtClean="0">
                <a:solidFill>
                  <a:prstClr val="black"/>
                </a:solidFill>
              </a:rPr>
              <a:t>appealing</a:t>
            </a:r>
          </a:p>
          <a:p>
            <a:pPr marL="342900" indent="-342900">
              <a:buFont typeface="Arial" panose="020B0604020202020204" pitchFamily="34" charset="0"/>
              <a:buChar char="•"/>
            </a:pPr>
            <a:r>
              <a:rPr lang="en-US" sz="2000" dirty="0">
                <a:solidFill>
                  <a:prstClr val="black"/>
                </a:solidFill>
              </a:rPr>
              <a:t>c</a:t>
            </a:r>
            <a:r>
              <a:rPr lang="en-US" sz="2000" dirty="0" smtClean="0">
                <a:solidFill>
                  <a:prstClr val="black"/>
                </a:solidFill>
              </a:rPr>
              <a:t>reated </a:t>
            </a:r>
            <a:r>
              <a:rPr lang="en-US" sz="2000" dirty="0">
                <a:solidFill>
                  <a:prstClr val="black"/>
                </a:solidFill>
              </a:rPr>
              <a:t>healthy working and living environments and personalized health solutions tailored to the needs of individuals</a:t>
            </a:r>
          </a:p>
          <a:p>
            <a:endParaRPr lang="en-US" sz="3200" dirty="0">
              <a:solidFill>
                <a:prstClr val="black"/>
              </a:solidFill>
            </a:endParaRPr>
          </a:p>
          <a:p>
            <a:pPr marL="457200" indent="-457200">
              <a:buFont typeface="Arial" panose="020B0604020202020204" pitchFamily="34" charset="0"/>
              <a:buChar char="•"/>
            </a:pPr>
            <a:endParaRPr lang="en-US" sz="3200" dirty="0">
              <a:solidFill>
                <a:prstClr val="black"/>
              </a:solidFill>
            </a:endParaRPr>
          </a:p>
        </p:txBody>
      </p:sp>
    </p:spTree>
    <p:extLst>
      <p:ext uri="{BB962C8B-B14F-4D97-AF65-F5344CB8AC3E}">
        <p14:creationId xmlns:p14="http://schemas.microsoft.com/office/powerpoint/2010/main" val="108029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659875" y="160445"/>
            <a:ext cx="10887959" cy="646331"/>
          </a:xfrm>
          <a:prstGeom prst="rect">
            <a:avLst/>
          </a:prstGeom>
          <a:noFill/>
        </p:spPr>
        <p:txBody>
          <a:bodyPr wrap="square" rtlCol="0">
            <a:spAutoFit/>
          </a:bodyPr>
          <a:lstStyle/>
          <a:p>
            <a:r>
              <a:rPr lang="en-US" sz="3600" dirty="0">
                <a:solidFill>
                  <a:srgbClr val="000000"/>
                </a:solidFill>
                <a:latin typeface="Calibri" panose="020F0502020204030204" pitchFamily="34" charset="0"/>
                <a:ea typeface="Calibri" panose="020F0502020204030204" pitchFamily="34" charset="0"/>
                <a:cs typeface="+mj-cs"/>
              </a:rPr>
              <a:t>Health - </a:t>
            </a:r>
            <a:r>
              <a:rPr lang="en-US" sz="3600" dirty="0" smtClean="0">
                <a:solidFill>
                  <a:srgbClr val="000000"/>
                </a:solidFill>
                <a:latin typeface="Calibri" panose="020F0502020204030204" pitchFamily="34" charset="0"/>
                <a:ea typeface="Calibri" panose="020F0502020204030204" pitchFamily="34" charset="0"/>
                <a:cs typeface="+mj-cs"/>
              </a:rPr>
              <a:t>where we stand</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12" name="Tekstvak 11"/>
          <p:cNvSpPr txBox="1"/>
          <p:nvPr/>
        </p:nvSpPr>
        <p:spPr>
          <a:xfrm>
            <a:off x="690234" y="3144620"/>
            <a:ext cx="3230436" cy="461665"/>
          </a:xfrm>
          <a:prstGeom prst="rect">
            <a:avLst/>
          </a:prstGeom>
          <a:noFill/>
        </p:spPr>
        <p:txBody>
          <a:bodyPr wrap="none" rtlCol="0">
            <a:spAutoFit/>
          </a:bodyPr>
          <a:lstStyle/>
          <a:p>
            <a:r>
              <a:rPr lang="en-US" sz="2400" b="1" dirty="0" smtClean="0">
                <a:solidFill>
                  <a:prstClr val="black"/>
                </a:solidFill>
              </a:rPr>
              <a:t>Global Power City Index</a:t>
            </a:r>
            <a:endParaRPr lang="en-US" sz="2400" b="1" dirty="0">
              <a:solidFill>
                <a:prstClr val="black"/>
              </a:solidFill>
            </a:endParaRPr>
          </a:p>
        </p:txBody>
      </p:sp>
      <p:sp>
        <p:nvSpPr>
          <p:cNvPr id="13" name="Tekstvak 12"/>
          <p:cNvSpPr txBox="1"/>
          <p:nvPr/>
        </p:nvSpPr>
        <p:spPr>
          <a:xfrm>
            <a:off x="659875" y="1388236"/>
            <a:ext cx="3620799" cy="461665"/>
          </a:xfrm>
          <a:prstGeom prst="rect">
            <a:avLst/>
          </a:prstGeom>
          <a:noFill/>
        </p:spPr>
        <p:txBody>
          <a:bodyPr wrap="none" rtlCol="0">
            <a:spAutoFit/>
          </a:bodyPr>
          <a:lstStyle/>
          <a:p>
            <a:r>
              <a:rPr lang="en-US" sz="2400" b="1" dirty="0" smtClean="0">
                <a:solidFill>
                  <a:prstClr val="black"/>
                </a:solidFill>
              </a:rPr>
              <a:t>PWC: Cities of Opportunity</a:t>
            </a:r>
            <a:endParaRPr lang="en-US" sz="2400" b="1" dirty="0">
              <a:solidFill>
                <a:prstClr val="black"/>
              </a:solidFill>
            </a:endParaRPr>
          </a:p>
        </p:txBody>
      </p:sp>
      <p:sp>
        <p:nvSpPr>
          <p:cNvPr id="14" name="Tekstvak 13"/>
          <p:cNvSpPr txBox="1"/>
          <p:nvPr/>
        </p:nvSpPr>
        <p:spPr>
          <a:xfrm>
            <a:off x="690234" y="1837528"/>
            <a:ext cx="3473836" cy="369332"/>
          </a:xfrm>
          <a:prstGeom prst="rect">
            <a:avLst/>
          </a:prstGeom>
          <a:noFill/>
        </p:spPr>
        <p:txBody>
          <a:bodyPr wrap="none" rtlCol="0">
            <a:spAutoFit/>
          </a:bodyPr>
          <a:lstStyle/>
          <a:p>
            <a:r>
              <a:rPr lang="en-US" dirty="0" smtClean="0">
                <a:solidFill>
                  <a:prstClr val="black"/>
                </a:solidFill>
              </a:rPr>
              <a:t>#15 in health systems performance</a:t>
            </a:r>
            <a:endParaRPr lang="en-US" dirty="0">
              <a:solidFill>
                <a:prstClr val="black"/>
              </a:solidFill>
            </a:endParaRPr>
          </a:p>
        </p:txBody>
      </p:sp>
      <p:sp>
        <p:nvSpPr>
          <p:cNvPr id="15" name="Tekstvak 14"/>
          <p:cNvSpPr txBox="1"/>
          <p:nvPr/>
        </p:nvSpPr>
        <p:spPr>
          <a:xfrm>
            <a:off x="690234" y="2197237"/>
            <a:ext cx="3089307" cy="369332"/>
          </a:xfrm>
          <a:prstGeom prst="rect">
            <a:avLst/>
          </a:prstGeom>
          <a:noFill/>
        </p:spPr>
        <p:txBody>
          <a:bodyPr wrap="none" rtlCol="0">
            <a:spAutoFit/>
          </a:bodyPr>
          <a:lstStyle/>
          <a:p>
            <a:r>
              <a:rPr lang="en-US" dirty="0" smtClean="0">
                <a:solidFill>
                  <a:prstClr val="black"/>
                </a:solidFill>
              </a:rPr>
              <a:t>#18 in security and disease risk</a:t>
            </a:r>
            <a:endParaRPr lang="en-US" dirty="0">
              <a:solidFill>
                <a:prstClr val="black"/>
              </a:solidFill>
            </a:endParaRPr>
          </a:p>
        </p:txBody>
      </p:sp>
      <p:sp>
        <p:nvSpPr>
          <p:cNvPr id="16" name="Tekstvak 15"/>
          <p:cNvSpPr txBox="1"/>
          <p:nvPr/>
        </p:nvSpPr>
        <p:spPr>
          <a:xfrm>
            <a:off x="690234" y="2585423"/>
            <a:ext cx="4471802" cy="369332"/>
          </a:xfrm>
          <a:prstGeom prst="rect">
            <a:avLst/>
          </a:prstGeom>
          <a:noFill/>
        </p:spPr>
        <p:txBody>
          <a:bodyPr wrap="none" rtlCol="0">
            <a:spAutoFit/>
          </a:bodyPr>
          <a:lstStyle/>
          <a:p>
            <a:r>
              <a:rPr lang="en-US" dirty="0" smtClean="0">
                <a:solidFill>
                  <a:prstClr val="black"/>
                </a:solidFill>
              </a:rPr>
              <a:t>#31 in percentage of renewable energy used*</a:t>
            </a:r>
            <a:endParaRPr lang="en-US" dirty="0">
              <a:solidFill>
                <a:prstClr val="black"/>
              </a:solidFill>
            </a:endParaRPr>
          </a:p>
        </p:txBody>
      </p:sp>
      <p:pic>
        <p:nvPicPr>
          <p:cNvPr id="17"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
        <p:nvSpPr>
          <p:cNvPr id="18" name="Tekstvak 17"/>
          <p:cNvSpPr txBox="1"/>
          <p:nvPr/>
        </p:nvSpPr>
        <p:spPr>
          <a:xfrm>
            <a:off x="690234" y="3570283"/>
            <a:ext cx="4794261" cy="369332"/>
          </a:xfrm>
          <a:prstGeom prst="rect">
            <a:avLst/>
          </a:prstGeom>
          <a:noFill/>
        </p:spPr>
        <p:txBody>
          <a:bodyPr wrap="none" rtlCol="0">
            <a:spAutoFit/>
          </a:bodyPr>
          <a:lstStyle/>
          <a:p>
            <a:r>
              <a:rPr lang="en-US" dirty="0" smtClean="0">
                <a:solidFill>
                  <a:prstClr val="black"/>
                </a:solidFill>
              </a:rPr>
              <a:t>#16 in number of medical doctors per population</a:t>
            </a:r>
            <a:endParaRPr lang="en-US" dirty="0">
              <a:solidFill>
                <a:prstClr val="black"/>
              </a:solidFill>
            </a:endParaRPr>
          </a:p>
        </p:txBody>
      </p:sp>
      <p:sp>
        <p:nvSpPr>
          <p:cNvPr id="21" name="Tekstvak 20"/>
          <p:cNvSpPr txBox="1"/>
          <p:nvPr/>
        </p:nvSpPr>
        <p:spPr>
          <a:xfrm>
            <a:off x="728239" y="4162773"/>
            <a:ext cx="2772875" cy="461665"/>
          </a:xfrm>
          <a:prstGeom prst="rect">
            <a:avLst/>
          </a:prstGeom>
          <a:noFill/>
        </p:spPr>
        <p:txBody>
          <a:bodyPr wrap="none" rtlCol="0">
            <a:spAutoFit/>
          </a:bodyPr>
          <a:lstStyle/>
          <a:p>
            <a:r>
              <a:rPr lang="en-US" sz="2400" b="1" dirty="0" smtClean="0">
                <a:solidFill>
                  <a:prstClr val="black"/>
                </a:solidFill>
              </a:rPr>
              <a:t>EIU Safe Cities Index</a:t>
            </a:r>
            <a:endParaRPr lang="en-US" sz="2400" b="1" dirty="0">
              <a:solidFill>
                <a:prstClr val="black"/>
              </a:solidFill>
            </a:endParaRPr>
          </a:p>
        </p:txBody>
      </p:sp>
      <p:sp>
        <p:nvSpPr>
          <p:cNvPr id="22" name="Tekstvak 21"/>
          <p:cNvSpPr txBox="1"/>
          <p:nvPr/>
        </p:nvSpPr>
        <p:spPr>
          <a:xfrm>
            <a:off x="728239" y="4596172"/>
            <a:ext cx="2206053" cy="369332"/>
          </a:xfrm>
          <a:prstGeom prst="rect">
            <a:avLst/>
          </a:prstGeom>
          <a:noFill/>
        </p:spPr>
        <p:txBody>
          <a:bodyPr wrap="none" rtlCol="0">
            <a:spAutoFit/>
          </a:bodyPr>
          <a:lstStyle/>
          <a:p>
            <a:r>
              <a:rPr lang="en-US" dirty="0" smtClean="0">
                <a:solidFill>
                  <a:prstClr val="black"/>
                </a:solidFill>
              </a:rPr>
              <a:t>#13 in health security</a:t>
            </a:r>
            <a:endParaRPr lang="en-US" dirty="0">
              <a:solidFill>
                <a:prstClr val="black"/>
              </a:solidFill>
            </a:endParaRPr>
          </a:p>
        </p:txBody>
      </p:sp>
      <p:sp>
        <p:nvSpPr>
          <p:cNvPr id="2" name="Tekstvak 1"/>
          <p:cNvSpPr txBox="1"/>
          <p:nvPr/>
        </p:nvSpPr>
        <p:spPr>
          <a:xfrm>
            <a:off x="5873786" y="1388236"/>
            <a:ext cx="5971032" cy="1938992"/>
          </a:xfrm>
          <a:prstGeom prst="rect">
            <a:avLst/>
          </a:prstGeom>
          <a:noFill/>
        </p:spPr>
        <p:txBody>
          <a:bodyPr wrap="square" rtlCol="0">
            <a:spAutoFit/>
          </a:bodyPr>
          <a:lstStyle/>
          <a:p>
            <a:r>
              <a:rPr lang="en-US" sz="2000" b="1" i="1" dirty="0" smtClean="0">
                <a:solidFill>
                  <a:srgbClr val="5B9BD5">
                    <a:lumMod val="50000"/>
                  </a:srgbClr>
                </a:solidFill>
              </a:rPr>
              <a:t>“The </a:t>
            </a:r>
            <a:r>
              <a:rPr lang="en-US" sz="2000" b="1" i="1" dirty="0">
                <a:solidFill>
                  <a:srgbClr val="5B9BD5">
                    <a:lumMod val="50000"/>
                  </a:srgbClr>
                </a:solidFill>
              </a:rPr>
              <a:t>MRA is definitely not a </a:t>
            </a:r>
            <a:r>
              <a:rPr lang="en-US" sz="2000" b="1" i="1" dirty="0" smtClean="0">
                <a:solidFill>
                  <a:srgbClr val="5B9BD5">
                    <a:lumMod val="50000"/>
                  </a:srgbClr>
                </a:solidFill>
              </a:rPr>
              <a:t>headliner [in this area]. The organizations and institutions are there, there is still a lack of cooperation…Traditional competition must be broken, both within business and between educational institutions and universities.” </a:t>
            </a:r>
          </a:p>
          <a:p>
            <a:r>
              <a:rPr lang="en-US" i="1" dirty="0" smtClean="0">
                <a:solidFill>
                  <a:srgbClr val="5B9BD5">
                    <a:lumMod val="50000"/>
                  </a:srgbClr>
                </a:solidFill>
              </a:rPr>
              <a:t>		</a:t>
            </a:r>
            <a:r>
              <a:rPr lang="en-US" sz="2000" i="1" dirty="0" smtClean="0">
                <a:solidFill>
                  <a:srgbClr val="5B9BD5">
                    <a:lumMod val="50000"/>
                  </a:srgbClr>
                </a:solidFill>
              </a:rPr>
              <a:t>      </a:t>
            </a:r>
            <a:r>
              <a:rPr lang="en-US" sz="2000" dirty="0" smtClean="0">
                <a:solidFill>
                  <a:srgbClr val="5B9BD5">
                    <a:lumMod val="50000"/>
                  </a:srgbClr>
                </a:solidFill>
              </a:rPr>
              <a:t>–</a:t>
            </a:r>
            <a:r>
              <a:rPr lang="en-US" sz="2000" dirty="0" err="1" smtClean="0">
                <a:solidFill>
                  <a:srgbClr val="5B9BD5">
                    <a:lumMod val="50000"/>
                  </a:srgbClr>
                </a:solidFill>
              </a:rPr>
              <a:t>Sietse</a:t>
            </a:r>
            <a:r>
              <a:rPr lang="en-US" sz="2000" dirty="0" smtClean="0">
                <a:solidFill>
                  <a:srgbClr val="5B9BD5">
                    <a:lumMod val="50000"/>
                  </a:srgbClr>
                </a:solidFill>
              </a:rPr>
              <a:t> </a:t>
            </a:r>
            <a:r>
              <a:rPr lang="en-US" sz="2000" dirty="0" err="1" smtClean="0">
                <a:solidFill>
                  <a:srgbClr val="5B9BD5">
                    <a:lumMod val="50000"/>
                  </a:srgbClr>
                </a:solidFill>
              </a:rPr>
              <a:t>Dugour</a:t>
            </a:r>
            <a:r>
              <a:rPr lang="en-US" sz="2000" dirty="0" smtClean="0">
                <a:solidFill>
                  <a:srgbClr val="5B9BD5">
                    <a:lumMod val="50000"/>
                  </a:srgbClr>
                </a:solidFill>
              </a:rPr>
              <a:t>, CCO of </a:t>
            </a:r>
            <a:r>
              <a:rPr lang="en-US" sz="2000" dirty="0" err="1" smtClean="0">
                <a:solidFill>
                  <a:srgbClr val="5B9BD5">
                    <a:lumMod val="50000"/>
                  </a:srgbClr>
                </a:solidFill>
              </a:rPr>
              <a:t>Cinnovate</a:t>
            </a:r>
            <a:endParaRPr lang="en-US" sz="2000" dirty="0">
              <a:solidFill>
                <a:srgbClr val="5B9BD5">
                  <a:lumMod val="50000"/>
                </a:srgbClr>
              </a:solidFill>
            </a:endParaRPr>
          </a:p>
        </p:txBody>
      </p:sp>
      <p:sp>
        <p:nvSpPr>
          <p:cNvPr id="3" name="Tekstvak 2"/>
          <p:cNvSpPr txBox="1"/>
          <p:nvPr/>
        </p:nvSpPr>
        <p:spPr>
          <a:xfrm>
            <a:off x="5873786" y="3754949"/>
            <a:ext cx="5413829" cy="2862322"/>
          </a:xfrm>
          <a:prstGeom prst="rect">
            <a:avLst/>
          </a:prstGeom>
          <a:noFill/>
        </p:spPr>
        <p:txBody>
          <a:bodyPr wrap="square" rtlCol="0">
            <a:spAutoFit/>
          </a:bodyPr>
          <a:lstStyle/>
          <a:p>
            <a:r>
              <a:rPr lang="en-US" sz="2000" b="1" i="1" dirty="0" smtClean="0">
                <a:solidFill>
                  <a:srgbClr val="5B9BD5">
                    <a:lumMod val="50000"/>
                  </a:srgbClr>
                </a:solidFill>
              </a:rPr>
              <a:t>“E-health initiatives are fragmented--there are low budgets and there is no academic coordination. As a result, hardly any validation and accreditation take place and applications are not used…In the field of serious games, Amsterdam has a huge advantage, but due to lack of coordination, initiatives remain small and results are far behind.”		</a:t>
            </a:r>
          </a:p>
          <a:p>
            <a:r>
              <a:rPr lang="en-US" sz="2000" b="1" i="1" dirty="0">
                <a:solidFill>
                  <a:srgbClr val="5B9BD5">
                    <a:lumMod val="50000"/>
                  </a:srgbClr>
                </a:solidFill>
              </a:rPr>
              <a:t>	</a:t>
            </a:r>
            <a:r>
              <a:rPr lang="en-US" sz="2000" b="1" i="1" dirty="0" smtClean="0">
                <a:solidFill>
                  <a:srgbClr val="5B9BD5">
                    <a:lumMod val="50000"/>
                  </a:srgbClr>
                </a:solidFill>
              </a:rPr>
              <a:t>		</a:t>
            </a:r>
            <a:r>
              <a:rPr lang="en-US" sz="2000" dirty="0" smtClean="0">
                <a:solidFill>
                  <a:srgbClr val="5B9BD5">
                    <a:lumMod val="50000"/>
                  </a:srgbClr>
                </a:solidFill>
              </a:rPr>
              <a:t>-Hans </a:t>
            </a:r>
            <a:r>
              <a:rPr lang="en-US" sz="2000" dirty="0" err="1" smtClean="0">
                <a:solidFill>
                  <a:srgbClr val="5B9BD5">
                    <a:lumMod val="50000"/>
                  </a:srgbClr>
                </a:solidFill>
              </a:rPr>
              <a:t>Luijckx</a:t>
            </a:r>
            <a:r>
              <a:rPr lang="en-US" sz="2000" dirty="0" smtClean="0">
                <a:solidFill>
                  <a:srgbClr val="5B9BD5">
                    <a:lumMod val="50000"/>
                  </a:srgbClr>
                </a:solidFill>
              </a:rPr>
              <a:t>, </a:t>
            </a:r>
            <a:r>
              <a:rPr lang="en-US" sz="2000" dirty="0" err="1" smtClean="0">
                <a:solidFill>
                  <a:srgbClr val="5B9BD5">
                    <a:lumMod val="50000"/>
                  </a:srgbClr>
                </a:solidFill>
              </a:rPr>
              <a:t>IJsfontein</a:t>
            </a:r>
            <a:endParaRPr lang="en-US" sz="2000" dirty="0">
              <a:solidFill>
                <a:srgbClr val="5B9BD5">
                  <a:lumMod val="50000"/>
                </a:srgbClr>
              </a:solidFill>
            </a:endParaRPr>
          </a:p>
        </p:txBody>
      </p:sp>
    </p:spTree>
    <p:extLst>
      <p:ext uri="{BB962C8B-B14F-4D97-AF65-F5344CB8AC3E}">
        <p14:creationId xmlns:p14="http://schemas.microsoft.com/office/powerpoint/2010/main" val="2893225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659875" y="160445"/>
            <a:ext cx="11007869" cy="646331"/>
          </a:xfrm>
          <a:prstGeom prst="rect">
            <a:avLst/>
          </a:prstGeom>
          <a:noFill/>
        </p:spPr>
        <p:txBody>
          <a:bodyPr wrap="square" rtlCol="0">
            <a:spAutoFit/>
          </a:bodyPr>
          <a:lstStyle/>
          <a:p>
            <a:r>
              <a:rPr lang="en-US" sz="3600" dirty="0">
                <a:solidFill>
                  <a:srgbClr val="000000"/>
                </a:solidFill>
                <a:latin typeface="Calibri" panose="020F0502020204030204" pitchFamily="34" charset="0"/>
                <a:ea typeface="Calibri" panose="020F0502020204030204" pitchFamily="34" charset="0"/>
                <a:cs typeface="+mj-cs"/>
              </a:rPr>
              <a:t>Health - </a:t>
            </a:r>
            <a:r>
              <a:rPr lang="en-US" sz="3600" dirty="0" smtClean="0">
                <a:solidFill>
                  <a:srgbClr val="000000"/>
                </a:solidFill>
                <a:latin typeface="Calibri" panose="020F0502020204030204" pitchFamily="34" charset="0"/>
                <a:ea typeface="Calibri" panose="020F0502020204030204" pitchFamily="34" charset="0"/>
                <a:cs typeface="+mj-cs"/>
              </a:rPr>
              <a:t>best practices</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12" name="Tekstvak 11"/>
          <p:cNvSpPr txBox="1"/>
          <p:nvPr/>
        </p:nvSpPr>
        <p:spPr>
          <a:xfrm>
            <a:off x="659875" y="1416147"/>
            <a:ext cx="10761857" cy="461665"/>
          </a:xfrm>
          <a:prstGeom prst="rect">
            <a:avLst/>
          </a:prstGeom>
          <a:noFill/>
        </p:spPr>
        <p:txBody>
          <a:bodyPr wrap="none" rtlCol="0">
            <a:spAutoFit/>
          </a:bodyPr>
          <a:lstStyle/>
          <a:p>
            <a:r>
              <a:rPr lang="en-US" sz="2400" b="1" dirty="0" smtClean="0">
                <a:solidFill>
                  <a:prstClr val="black"/>
                </a:solidFill>
              </a:rPr>
              <a:t>Top-ranked cities in health, safety, and security in PWC Cities of Opportunity Report</a:t>
            </a:r>
            <a:endParaRPr lang="en-US" sz="2400" b="1" dirty="0">
              <a:solidFill>
                <a:prstClr val="black"/>
              </a:solidFill>
            </a:endParaRPr>
          </a:p>
        </p:txBody>
      </p:sp>
      <p:sp>
        <p:nvSpPr>
          <p:cNvPr id="14" name="Tekstvak 13"/>
          <p:cNvSpPr txBox="1"/>
          <p:nvPr/>
        </p:nvSpPr>
        <p:spPr>
          <a:xfrm>
            <a:off x="934195" y="1962802"/>
            <a:ext cx="1134478" cy="369332"/>
          </a:xfrm>
          <a:prstGeom prst="rect">
            <a:avLst/>
          </a:prstGeom>
          <a:noFill/>
        </p:spPr>
        <p:txBody>
          <a:bodyPr wrap="none" rtlCol="0">
            <a:spAutoFit/>
          </a:bodyPr>
          <a:lstStyle/>
          <a:p>
            <a:r>
              <a:rPr lang="en-US" dirty="0" smtClean="0">
                <a:solidFill>
                  <a:prstClr val="black"/>
                </a:solidFill>
              </a:rPr>
              <a:t>#1 - Tokyo</a:t>
            </a:r>
            <a:endParaRPr lang="en-US" dirty="0">
              <a:solidFill>
                <a:prstClr val="black"/>
              </a:solidFill>
            </a:endParaRPr>
          </a:p>
        </p:txBody>
      </p:sp>
      <p:sp>
        <p:nvSpPr>
          <p:cNvPr id="15" name="Tekstvak 14"/>
          <p:cNvSpPr txBox="1"/>
          <p:nvPr/>
        </p:nvSpPr>
        <p:spPr>
          <a:xfrm>
            <a:off x="934195" y="2374629"/>
            <a:ext cx="1321452" cy="369332"/>
          </a:xfrm>
          <a:prstGeom prst="rect">
            <a:avLst/>
          </a:prstGeom>
          <a:noFill/>
        </p:spPr>
        <p:txBody>
          <a:bodyPr wrap="none" rtlCol="0">
            <a:spAutoFit/>
          </a:bodyPr>
          <a:lstStyle/>
          <a:p>
            <a:r>
              <a:rPr lang="en-US" dirty="0" smtClean="0">
                <a:solidFill>
                  <a:prstClr val="black"/>
                </a:solidFill>
              </a:rPr>
              <a:t>#2 - Toronto</a:t>
            </a:r>
            <a:endParaRPr lang="en-US" dirty="0">
              <a:solidFill>
                <a:prstClr val="black"/>
              </a:solidFill>
            </a:endParaRPr>
          </a:p>
        </p:txBody>
      </p:sp>
      <p:sp>
        <p:nvSpPr>
          <p:cNvPr id="16" name="Tekstvak 15"/>
          <p:cNvSpPr txBox="1"/>
          <p:nvPr/>
        </p:nvSpPr>
        <p:spPr>
          <a:xfrm>
            <a:off x="934195" y="2786456"/>
            <a:ext cx="1259704" cy="369332"/>
          </a:xfrm>
          <a:prstGeom prst="rect">
            <a:avLst/>
          </a:prstGeom>
          <a:noFill/>
        </p:spPr>
        <p:txBody>
          <a:bodyPr wrap="none" rtlCol="0">
            <a:spAutoFit/>
          </a:bodyPr>
          <a:lstStyle/>
          <a:p>
            <a:r>
              <a:rPr lang="en-US" dirty="0" smtClean="0">
                <a:solidFill>
                  <a:prstClr val="black"/>
                </a:solidFill>
              </a:rPr>
              <a:t>#3 - Sydney</a:t>
            </a:r>
            <a:endParaRPr lang="en-US" dirty="0">
              <a:solidFill>
                <a:prstClr val="black"/>
              </a:solidFill>
            </a:endParaRPr>
          </a:p>
        </p:txBody>
      </p:sp>
      <p:sp>
        <p:nvSpPr>
          <p:cNvPr id="17" name="Tekstvak 16"/>
          <p:cNvSpPr txBox="1"/>
          <p:nvPr/>
        </p:nvSpPr>
        <p:spPr>
          <a:xfrm>
            <a:off x="659874" y="3155788"/>
            <a:ext cx="3793253" cy="461665"/>
          </a:xfrm>
          <a:prstGeom prst="rect">
            <a:avLst/>
          </a:prstGeom>
          <a:noFill/>
        </p:spPr>
        <p:txBody>
          <a:bodyPr wrap="square" rtlCol="0">
            <a:spAutoFit/>
          </a:bodyPr>
          <a:lstStyle/>
          <a:p>
            <a:r>
              <a:rPr lang="en-US" sz="2400" b="1" dirty="0" smtClean="0">
                <a:solidFill>
                  <a:prstClr val="black"/>
                </a:solidFill>
              </a:rPr>
              <a:t>Health initiatives of interest</a:t>
            </a:r>
            <a:endParaRPr lang="en-US" sz="2400" b="1" dirty="0">
              <a:solidFill>
                <a:prstClr val="black"/>
              </a:solidFill>
            </a:endParaRPr>
          </a:p>
        </p:txBody>
      </p:sp>
      <p:sp>
        <p:nvSpPr>
          <p:cNvPr id="18" name="Tekstvak 17"/>
          <p:cNvSpPr txBox="1"/>
          <p:nvPr/>
        </p:nvSpPr>
        <p:spPr>
          <a:xfrm>
            <a:off x="934195" y="3661812"/>
            <a:ext cx="10110987" cy="2862322"/>
          </a:xfrm>
          <a:prstGeom prst="rect">
            <a:avLst/>
          </a:prstGeom>
          <a:noFill/>
        </p:spPr>
        <p:txBody>
          <a:bodyPr wrap="square" rtlCol="0">
            <a:spAutoFit/>
          </a:bodyPr>
          <a:lstStyle/>
          <a:p>
            <a:r>
              <a:rPr lang="en-US" dirty="0" smtClean="0">
                <a:solidFill>
                  <a:prstClr val="black"/>
                </a:solidFill>
              </a:rPr>
              <a:t>In </a:t>
            </a:r>
            <a:r>
              <a:rPr lang="en-US" b="1" dirty="0" smtClean="0">
                <a:solidFill>
                  <a:prstClr val="black"/>
                </a:solidFill>
              </a:rPr>
              <a:t>Scotland</a:t>
            </a:r>
            <a:r>
              <a:rPr lang="en-US" dirty="0" smtClean="0">
                <a:solidFill>
                  <a:prstClr val="black"/>
                </a:solidFill>
              </a:rPr>
              <a:t>, the “Age Scotland” campaign has advocated for a national strategy to tackle social isolation among older citizens and coordinate responses across social, healthcare, and transportation services.</a:t>
            </a:r>
          </a:p>
          <a:p>
            <a:endParaRPr lang="en-US" dirty="0" smtClean="0">
              <a:solidFill>
                <a:prstClr val="black"/>
              </a:solidFill>
            </a:endParaRPr>
          </a:p>
          <a:p>
            <a:r>
              <a:rPr lang="en-US" dirty="0" smtClean="0">
                <a:solidFill>
                  <a:prstClr val="black"/>
                </a:solidFill>
              </a:rPr>
              <a:t>In </a:t>
            </a:r>
            <a:r>
              <a:rPr lang="en-US" b="1" dirty="0" smtClean="0">
                <a:solidFill>
                  <a:prstClr val="black"/>
                </a:solidFill>
              </a:rPr>
              <a:t>Copenhagen</a:t>
            </a:r>
            <a:r>
              <a:rPr lang="en-US" dirty="0" smtClean="0">
                <a:solidFill>
                  <a:prstClr val="black"/>
                </a:solidFill>
              </a:rPr>
              <a:t>, the city’s data exchange has enabled the implementation of a wide range of health initiatives</a:t>
            </a:r>
          </a:p>
          <a:p>
            <a:endParaRPr lang="en-US" dirty="0">
              <a:solidFill>
                <a:prstClr val="black"/>
              </a:solidFill>
            </a:endParaRPr>
          </a:p>
          <a:p>
            <a:r>
              <a:rPr lang="en-US" b="1" dirty="0" smtClean="0">
                <a:solidFill>
                  <a:prstClr val="black"/>
                </a:solidFill>
              </a:rPr>
              <a:t>Boston </a:t>
            </a:r>
            <a:r>
              <a:rPr lang="en-US" dirty="0" smtClean="0">
                <a:solidFill>
                  <a:prstClr val="black"/>
                </a:solidFill>
              </a:rPr>
              <a:t>has</a:t>
            </a:r>
            <a:r>
              <a:rPr lang="en-US" b="1" dirty="0" smtClean="0">
                <a:solidFill>
                  <a:prstClr val="black"/>
                </a:solidFill>
              </a:rPr>
              <a:t> </a:t>
            </a:r>
            <a:r>
              <a:rPr lang="en-US" dirty="0" smtClean="0">
                <a:solidFill>
                  <a:prstClr val="black"/>
                </a:solidFill>
              </a:rPr>
              <a:t>established an integrated health system where citizens are able to monitor their own health and connect digitally to healthcare providers from their own homes</a:t>
            </a:r>
          </a:p>
          <a:p>
            <a:endParaRPr lang="en-US" dirty="0">
              <a:solidFill>
                <a:prstClr val="black"/>
              </a:solidFill>
            </a:endParaRPr>
          </a:p>
          <a:p>
            <a:endParaRPr lang="en-US" dirty="0" smtClean="0">
              <a:solidFill>
                <a:prstClr val="black"/>
              </a:solidFill>
            </a:endParaRPr>
          </a:p>
        </p:txBody>
      </p:sp>
      <p:pic>
        <p:nvPicPr>
          <p:cNvPr id="11"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Tree>
    <p:extLst>
      <p:ext uri="{BB962C8B-B14F-4D97-AF65-F5344CB8AC3E}">
        <p14:creationId xmlns:p14="http://schemas.microsoft.com/office/powerpoint/2010/main" val="3216136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
        <p:nvSpPr>
          <p:cNvPr id="5" name="Tekstvak 4"/>
          <p:cNvSpPr txBox="1"/>
          <p:nvPr/>
        </p:nvSpPr>
        <p:spPr>
          <a:xfrm>
            <a:off x="659875" y="161576"/>
            <a:ext cx="10887959" cy="646331"/>
          </a:xfrm>
          <a:prstGeom prst="rect">
            <a:avLst/>
          </a:prstGeom>
          <a:noFill/>
        </p:spPr>
        <p:txBody>
          <a:bodyPr wrap="square" rtlCol="0">
            <a:spAutoFit/>
          </a:bodyPr>
          <a:lstStyle/>
          <a:p>
            <a:r>
              <a:rPr lang="en-US" sz="3600" dirty="0" smtClean="0">
                <a:solidFill>
                  <a:srgbClr val="000000"/>
                </a:solidFill>
                <a:latin typeface="Calibri" panose="020F0502020204030204" pitchFamily="34" charset="0"/>
                <a:ea typeface="Calibri" panose="020F0502020204030204" pitchFamily="34" charset="0"/>
                <a:cs typeface="+mj-cs"/>
              </a:rPr>
              <a:t>Mobility </a:t>
            </a:r>
            <a:r>
              <a:rPr lang="en-US" sz="3600" dirty="0">
                <a:solidFill>
                  <a:srgbClr val="000000"/>
                </a:solidFill>
                <a:latin typeface="Calibri" panose="020F0502020204030204" pitchFamily="34" charset="0"/>
                <a:ea typeface="Calibri" panose="020F0502020204030204" pitchFamily="34" charset="0"/>
                <a:cs typeface="+mj-cs"/>
              </a:rPr>
              <a:t>- </a:t>
            </a:r>
            <a:r>
              <a:rPr lang="en-US" sz="3600" dirty="0" smtClean="0">
                <a:solidFill>
                  <a:srgbClr val="000000"/>
                </a:solidFill>
                <a:latin typeface="Calibri" panose="020F0502020204030204" pitchFamily="34" charset="0"/>
                <a:ea typeface="Calibri" panose="020F0502020204030204" pitchFamily="34" charset="0"/>
                <a:cs typeface="+mj-cs"/>
              </a:rPr>
              <a:t>our ambitions</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7" name="Tekstvak 6"/>
          <p:cNvSpPr txBox="1"/>
          <p:nvPr/>
        </p:nvSpPr>
        <p:spPr>
          <a:xfrm>
            <a:off x="594360" y="1152144"/>
            <a:ext cx="10566975" cy="5632311"/>
          </a:xfrm>
          <a:prstGeom prst="rect">
            <a:avLst/>
          </a:prstGeom>
          <a:noFill/>
        </p:spPr>
        <p:txBody>
          <a:bodyPr wrap="square" rtlCol="0">
            <a:spAutoFit/>
          </a:bodyPr>
          <a:lstStyle/>
          <a:p>
            <a:r>
              <a:rPr lang="en-US" sz="2400" dirty="0" smtClean="0">
                <a:solidFill>
                  <a:prstClr val="black"/>
                </a:solidFill>
              </a:rPr>
              <a:t>By 2025:</a:t>
            </a:r>
          </a:p>
          <a:p>
            <a:pPr marL="457200" indent="-457200">
              <a:buFont typeface="Arial" panose="020B0604020202020204" pitchFamily="34" charset="0"/>
              <a:buChar char="•"/>
            </a:pPr>
            <a:r>
              <a:rPr lang="en-US" sz="2400" dirty="0">
                <a:solidFill>
                  <a:prstClr val="black"/>
                </a:solidFill>
              </a:rPr>
              <a:t>city transport in the AMA will be emission free</a:t>
            </a:r>
          </a:p>
          <a:p>
            <a:pPr marL="457200" indent="-457200">
              <a:buFont typeface="Arial" panose="020B0604020202020204" pitchFamily="34" charset="0"/>
              <a:buChar char="•"/>
            </a:pPr>
            <a:r>
              <a:rPr lang="en-US" sz="2400" dirty="0">
                <a:solidFill>
                  <a:prstClr val="black"/>
                </a:solidFill>
              </a:rPr>
              <a:t>we will be an international pioneer in smart and clean goods, services, and passenger transport</a:t>
            </a:r>
          </a:p>
          <a:p>
            <a:endParaRPr lang="en-US" sz="2000" dirty="0">
              <a:solidFill>
                <a:prstClr val="black"/>
              </a:solidFill>
            </a:endParaRPr>
          </a:p>
          <a:p>
            <a:r>
              <a:rPr lang="en-US" sz="2000" dirty="0" smtClean="0">
                <a:solidFill>
                  <a:prstClr val="black"/>
                </a:solidFill>
              </a:rPr>
              <a:t>More specifically, the </a:t>
            </a:r>
            <a:r>
              <a:rPr lang="en-US" sz="2000" dirty="0">
                <a:solidFill>
                  <a:prstClr val="black"/>
                </a:solidFill>
              </a:rPr>
              <a:t>AMA will have</a:t>
            </a:r>
            <a:r>
              <a:rPr lang="en-US" sz="2000" dirty="0" smtClean="0">
                <a:solidFill>
                  <a:prstClr val="black"/>
                </a:solidFill>
              </a:rPr>
              <a:t>:</a:t>
            </a:r>
          </a:p>
          <a:p>
            <a:pPr marL="285750" indent="-285750">
              <a:buFont typeface="Arial" panose="020B0604020202020204" pitchFamily="34" charset="0"/>
              <a:buChar char="•"/>
            </a:pPr>
            <a:r>
              <a:rPr lang="en-US" sz="2000" dirty="0" smtClean="0">
                <a:solidFill>
                  <a:prstClr val="black"/>
                </a:solidFill>
              </a:rPr>
              <a:t>advanced urban distribution with smart, clean, and demand-oriented transport of goods and passengers to their final destination in the city</a:t>
            </a:r>
          </a:p>
          <a:p>
            <a:pPr marL="285750" indent="-285750">
              <a:buFont typeface="Arial" panose="020B0604020202020204" pitchFamily="34" charset="0"/>
              <a:buChar char="•"/>
            </a:pPr>
            <a:r>
              <a:rPr lang="en-US" sz="2000" dirty="0" smtClean="0">
                <a:solidFill>
                  <a:prstClr val="black"/>
                </a:solidFill>
              </a:rPr>
              <a:t>mobility </a:t>
            </a:r>
            <a:r>
              <a:rPr lang="en-US" sz="2000" dirty="0">
                <a:solidFill>
                  <a:prstClr val="black"/>
                </a:solidFill>
              </a:rPr>
              <a:t>as a Service—a new take on transport that provides seamless connections throughout the entirety of a journey rather than separate modes of </a:t>
            </a:r>
            <a:r>
              <a:rPr lang="en-US" sz="2000" dirty="0" smtClean="0">
                <a:solidFill>
                  <a:prstClr val="black"/>
                </a:solidFill>
              </a:rPr>
              <a:t>transport</a:t>
            </a:r>
            <a:endParaRPr lang="en-US" sz="2000" dirty="0">
              <a:solidFill>
                <a:prstClr val="black"/>
              </a:solidFill>
            </a:endParaRPr>
          </a:p>
          <a:p>
            <a:pPr marL="285750" indent="-285750">
              <a:buFont typeface="Arial" panose="020B0604020202020204" pitchFamily="34" charset="0"/>
              <a:buChar char="•"/>
            </a:pPr>
            <a:r>
              <a:rPr lang="en-US" sz="2000" dirty="0">
                <a:solidFill>
                  <a:prstClr val="black"/>
                </a:solidFill>
              </a:rPr>
              <a:t>p</a:t>
            </a:r>
            <a:r>
              <a:rPr lang="en-US" sz="2000" dirty="0" smtClean="0">
                <a:solidFill>
                  <a:prstClr val="black"/>
                </a:solidFill>
              </a:rPr>
              <a:t>ositioned itself as a leading city region in terms of intelligent transport systems (ITS) </a:t>
            </a:r>
          </a:p>
          <a:p>
            <a:pPr marL="285750" indent="-285750">
              <a:buFont typeface="Arial" panose="020B0604020202020204" pitchFamily="34" charset="0"/>
              <a:buChar char="•"/>
            </a:pPr>
            <a:r>
              <a:rPr lang="en-US" sz="2000" dirty="0">
                <a:solidFill>
                  <a:prstClr val="black"/>
                </a:solidFill>
              </a:rPr>
              <a:t>s</a:t>
            </a:r>
            <a:r>
              <a:rPr lang="en-US" sz="2000" dirty="0" smtClean="0">
                <a:solidFill>
                  <a:prstClr val="black"/>
                </a:solidFill>
              </a:rPr>
              <a:t>trengthened its position as a leading cycling city region and brought biking to the ‘next level’</a:t>
            </a:r>
          </a:p>
          <a:p>
            <a:pPr marL="285750" indent="-285750">
              <a:buFont typeface="Arial" panose="020B0604020202020204" pitchFamily="34" charset="0"/>
              <a:buChar char="•"/>
            </a:pPr>
            <a:endParaRPr lang="en-US" sz="2000" dirty="0">
              <a:solidFill>
                <a:prstClr val="black"/>
              </a:solidFill>
            </a:endParaRPr>
          </a:p>
          <a:p>
            <a:endParaRPr lang="en-US" sz="2000" dirty="0">
              <a:solidFill>
                <a:prstClr val="black"/>
              </a:solidFill>
            </a:endParaRPr>
          </a:p>
          <a:p>
            <a:endParaRPr lang="en-US" sz="3200" dirty="0">
              <a:solidFill>
                <a:prstClr val="black"/>
              </a:solidFill>
            </a:endParaRPr>
          </a:p>
          <a:p>
            <a:pPr marL="457200" indent="-457200">
              <a:buFont typeface="Arial" panose="020B0604020202020204" pitchFamily="34" charset="0"/>
              <a:buChar char="•"/>
            </a:pPr>
            <a:endParaRPr lang="en-US" sz="3200" dirty="0">
              <a:solidFill>
                <a:prstClr val="black"/>
              </a:solidFill>
            </a:endParaRPr>
          </a:p>
        </p:txBody>
      </p:sp>
    </p:spTree>
    <p:extLst>
      <p:ext uri="{BB962C8B-B14F-4D97-AF65-F5344CB8AC3E}">
        <p14:creationId xmlns:p14="http://schemas.microsoft.com/office/powerpoint/2010/main" val="3665415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659875" y="160445"/>
            <a:ext cx="10887959" cy="646331"/>
          </a:xfrm>
          <a:prstGeom prst="rect">
            <a:avLst/>
          </a:prstGeom>
          <a:noFill/>
        </p:spPr>
        <p:txBody>
          <a:bodyPr wrap="square" rtlCol="0">
            <a:spAutoFit/>
          </a:bodyPr>
          <a:lstStyle/>
          <a:p>
            <a:r>
              <a:rPr lang="en-US" sz="3600" dirty="0">
                <a:solidFill>
                  <a:srgbClr val="000000"/>
                </a:solidFill>
                <a:latin typeface="Calibri" panose="020F0502020204030204" pitchFamily="34" charset="0"/>
                <a:ea typeface="Calibri" panose="020F0502020204030204" pitchFamily="34" charset="0"/>
                <a:cs typeface="+mj-cs"/>
              </a:rPr>
              <a:t>Mobility - </a:t>
            </a:r>
            <a:r>
              <a:rPr lang="en-US" sz="3600" dirty="0" smtClean="0">
                <a:solidFill>
                  <a:srgbClr val="000000"/>
                </a:solidFill>
                <a:latin typeface="Calibri" panose="020F0502020204030204" pitchFamily="34" charset="0"/>
                <a:ea typeface="Calibri" panose="020F0502020204030204" pitchFamily="34" charset="0"/>
                <a:cs typeface="+mj-cs"/>
              </a:rPr>
              <a:t>where we stand</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12" name="Tekstvak 11"/>
          <p:cNvSpPr txBox="1"/>
          <p:nvPr/>
        </p:nvSpPr>
        <p:spPr>
          <a:xfrm>
            <a:off x="5815730" y="1375863"/>
            <a:ext cx="3842334" cy="461665"/>
          </a:xfrm>
          <a:prstGeom prst="rect">
            <a:avLst/>
          </a:prstGeom>
          <a:noFill/>
        </p:spPr>
        <p:txBody>
          <a:bodyPr wrap="none" rtlCol="0">
            <a:spAutoFit/>
          </a:bodyPr>
          <a:lstStyle/>
          <a:p>
            <a:r>
              <a:rPr lang="en-US" sz="2400" b="1" dirty="0" smtClean="0">
                <a:solidFill>
                  <a:prstClr val="black"/>
                </a:solidFill>
              </a:rPr>
              <a:t>European Digital Cities Index</a:t>
            </a:r>
            <a:endParaRPr lang="en-US" sz="2400" b="1" dirty="0">
              <a:solidFill>
                <a:prstClr val="black"/>
              </a:solidFill>
            </a:endParaRPr>
          </a:p>
        </p:txBody>
      </p:sp>
      <p:sp>
        <p:nvSpPr>
          <p:cNvPr id="13" name="Tekstvak 12"/>
          <p:cNvSpPr txBox="1"/>
          <p:nvPr/>
        </p:nvSpPr>
        <p:spPr>
          <a:xfrm>
            <a:off x="659875" y="1388236"/>
            <a:ext cx="3620799" cy="461665"/>
          </a:xfrm>
          <a:prstGeom prst="rect">
            <a:avLst/>
          </a:prstGeom>
          <a:noFill/>
        </p:spPr>
        <p:txBody>
          <a:bodyPr wrap="none" rtlCol="0">
            <a:spAutoFit/>
          </a:bodyPr>
          <a:lstStyle/>
          <a:p>
            <a:r>
              <a:rPr lang="en-US" sz="2400" b="1" dirty="0" smtClean="0">
                <a:solidFill>
                  <a:prstClr val="black"/>
                </a:solidFill>
              </a:rPr>
              <a:t>PWC: Cities of Opportunity</a:t>
            </a:r>
            <a:endParaRPr lang="en-US" sz="2400" b="1" dirty="0">
              <a:solidFill>
                <a:prstClr val="black"/>
              </a:solidFill>
            </a:endParaRPr>
          </a:p>
        </p:txBody>
      </p:sp>
      <p:sp>
        <p:nvSpPr>
          <p:cNvPr id="14" name="Tekstvak 13"/>
          <p:cNvSpPr txBox="1"/>
          <p:nvPr/>
        </p:nvSpPr>
        <p:spPr>
          <a:xfrm>
            <a:off x="690234" y="1837528"/>
            <a:ext cx="3475310" cy="369332"/>
          </a:xfrm>
          <a:prstGeom prst="rect">
            <a:avLst/>
          </a:prstGeom>
          <a:noFill/>
        </p:spPr>
        <p:txBody>
          <a:bodyPr wrap="none" rtlCol="0">
            <a:spAutoFit/>
          </a:bodyPr>
          <a:lstStyle/>
          <a:p>
            <a:r>
              <a:rPr lang="en-US" dirty="0" smtClean="0">
                <a:solidFill>
                  <a:prstClr val="black"/>
                </a:solidFill>
              </a:rPr>
              <a:t>#24 in affordability of public transit</a:t>
            </a:r>
            <a:endParaRPr lang="en-US" dirty="0">
              <a:solidFill>
                <a:prstClr val="black"/>
              </a:solidFill>
            </a:endParaRPr>
          </a:p>
        </p:txBody>
      </p:sp>
      <p:sp>
        <p:nvSpPr>
          <p:cNvPr id="15" name="Tekstvak 14"/>
          <p:cNvSpPr txBox="1"/>
          <p:nvPr/>
        </p:nvSpPr>
        <p:spPr>
          <a:xfrm>
            <a:off x="690234" y="2197237"/>
            <a:ext cx="2441374" cy="369332"/>
          </a:xfrm>
          <a:prstGeom prst="rect">
            <a:avLst/>
          </a:prstGeom>
          <a:noFill/>
        </p:spPr>
        <p:txBody>
          <a:bodyPr wrap="none" rtlCol="0">
            <a:spAutoFit/>
          </a:bodyPr>
          <a:lstStyle/>
          <a:p>
            <a:r>
              <a:rPr lang="en-US" dirty="0" smtClean="0">
                <a:solidFill>
                  <a:prstClr val="black"/>
                </a:solidFill>
              </a:rPr>
              <a:t>#11 in traffic congestion</a:t>
            </a:r>
            <a:endParaRPr lang="en-US" dirty="0">
              <a:solidFill>
                <a:prstClr val="black"/>
              </a:solidFill>
            </a:endParaRPr>
          </a:p>
        </p:txBody>
      </p:sp>
      <p:sp>
        <p:nvSpPr>
          <p:cNvPr id="16" name="Tekstvak 15"/>
          <p:cNvSpPr txBox="1"/>
          <p:nvPr/>
        </p:nvSpPr>
        <p:spPr>
          <a:xfrm>
            <a:off x="690234" y="2585423"/>
            <a:ext cx="4471802" cy="369332"/>
          </a:xfrm>
          <a:prstGeom prst="rect">
            <a:avLst/>
          </a:prstGeom>
          <a:noFill/>
        </p:spPr>
        <p:txBody>
          <a:bodyPr wrap="none" rtlCol="0">
            <a:spAutoFit/>
          </a:bodyPr>
          <a:lstStyle/>
          <a:p>
            <a:r>
              <a:rPr lang="en-US" dirty="0" smtClean="0">
                <a:solidFill>
                  <a:prstClr val="black"/>
                </a:solidFill>
              </a:rPr>
              <a:t>#31 in percentage of renewable energy used*</a:t>
            </a:r>
            <a:endParaRPr lang="en-US" dirty="0">
              <a:solidFill>
                <a:prstClr val="black"/>
              </a:solidFill>
            </a:endParaRPr>
          </a:p>
        </p:txBody>
      </p:sp>
      <p:pic>
        <p:nvPicPr>
          <p:cNvPr id="17"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
        <p:nvSpPr>
          <p:cNvPr id="18" name="Tekstvak 17"/>
          <p:cNvSpPr txBox="1"/>
          <p:nvPr/>
        </p:nvSpPr>
        <p:spPr>
          <a:xfrm>
            <a:off x="5815730" y="1801526"/>
            <a:ext cx="2447850" cy="369332"/>
          </a:xfrm>
          <a:prstGeom prst="rect">
            <a:avLst/>
          </a:prstGeom>
          <a:noFill/>
        </p:spPr>
        <p:txBody>
          <a:bodyPr wrap="none" rtlCol="0">
            <a:spAutoFit/>
          </a:bodyPr>
          <a:lstStyle/>
          <a:p>
            <a:r>
              <a:rPr lang="en-US" dirty="0" smtClean="0">
                <a:solidFill>
                  <a:prstClr val="black"/>
                </a:solidFill>
              </a:rPr>
              <a:t>#13 in train connectivity</a:t>
            </a:r>
            <a:endParaRPr lang="en-US" dirty="0">
              <a:solidFill>
                <a:prstClr val="black"/>
              </a:solidFill>
            </a:endParaRPr>
          </a:p>
        </p:txBody>
      </p:sp>
      <p:sp>
        <p:nvSpPr>
          <p:cNvPr id="21" name="Tekstvak 20"/>
          <p:cNvSpPr txBox="1"/>
          <p:nvPr/>
        </p:nvSpPr>
        <p:spPr>
          <a:xfrm>
            <a:off x="690234" y="3201674"/>
            <a:ext cx="3438827" cy="461665"/>
          </a:xfrm>
          <a:prstGeom prst="rect">
            <a:avLst/>
          </a:prstGeom>
          <a:noFill/>
        </p:spPr>
        <p:txBody>
          <a:bodyPr wrap="none" rtlCol="0">
            <a:spAutoFit/>
          </a:bodyPr>
          <a:lstStyle/>
          <a:p>
            <a:r>
              <a:rPr lang="en-US" sz="2400" b="1" dirty="0" smtClean="0">
                <a:solidFill>
                  <a:prstClr val="black"/>
                </a:solidFill>
              </a:rPr>
              <a:t>Global Power Cities Index</a:t>
            </a:r>
            <a:endParaRPr lang="en-US" sz="2400" b="1" dirty="0">
              <a:solidFill>
                <a:prstClr val="black"/>
              </a:solidFill>
            </a:endParaRPr>
          </a:p>
        </p:txBody>
      </p:sp>
      <p:sp>
        <p:nvSpPr>
          <p:cNvPr id="22" name="Tekstvak 21"/>
          <p:cNvSpPr txBox="1"/>
          <p:nvPr/>
        </p:nvSpPr>
        <p:spPr>
          <a:xfrm>
            <a:off x="690234" y="3635073"/>
            <a:ext cx="4570803" cy="369332"/>
          </a:xfrm>
          <a:prstGeom prst="rect">
            <a:avLst/>
          </a:prstGeom>
          <a:noFill/>
        </p:spPr>
        <p:txBody>
          <a:bodyPr wrap="none" rtlCol="0">
            <a:spAutoFit/>
          </a:bodyPr>
          <a:lstStyle/>
          <a:p>
            <a:r>
              <a:rPr lang="en-US" dirty="0" smtClean="0">
                <a:solidFill>
                  <a:prstClr val="black"/>
                </a:solidFill>
              </a:rPr>
              <a:t>#11 in density of suspended particulate matter</a:t>
            </a:r>
            <a:endParaRPr lang="en-US" dirty="0">
              <a:solidFill>
                <a:prstClr val="black"/>
              </a:solidFill>
            </a:endParaRPr>
          </a:p>
        </p:txBody>
      </p:sp>
      <p:sp>
        <p:nvSpPr>
          <p:cNvPr id="2" name="Tekstvak 1"/>
          <p:cNvSpPr txBox="1"/>
          <p:nvPr/>
        </p:nvSpPr>
        <p:spPr>
          <a:xfrm>
            <a:off x="5815730" y="5013688"/>
            <a:ext cx="5971032" cy="1316198"/>
          </a:xfrm>
          <a:prstGeom prst="rect">
            <a:avLst/>
          </a:prstGeom>
          <a:noFill/>
        </p:spPr>
        <p:txBody>
          <a:bodyPr wrap="square" rtlCol="0">
            <a:spAutoFit/>
          </a:bodyPr>
          <a:lstStyle/>
          <a:p>
            <a:r>
              <a:rPr lang="en-US" sz="2000" b="1" i="1" dirty="0" smtClean="0">
                <a:solidFill>
                  <a:srgbClr val="5B9BD5">
                    <a:lumMod val="50000"/>
                  </a:srgbClr>
                </a:solidFill>
              </a:rPr>
              <a:t>There is awareness within the civil society about what the problem with city logistics is, but we are certainly not a leader in Europe.              </a:t>
            </a:r>
          </a:p>
          <a:p>
            <a:r>
              <a:rPr lang="en-US" sz="2000" b="1" i="1" dirty="0">
                <a:solidFill>
                  <a:srgbClr val="5B9BD5">
                    <a:lumMod val="50000"/>
                  </a:srgbClr>
                </a:solidFill>
              </a:rPr>
              <a:t> </a:t>
            </a:r>
            <a:r>
              <a:rPr lang="en-US" sz="2000" b="1" i="1" dirty="0" smtClean="0">
                <a:solidFill>
                  <a:srgbClr val="5B9BD5">
                    <a:lumMod val="50000"/>
                  </a:srgbClr>
                </a:solidFill>
              </a:rPr>
              <a:t>         </a:t>
            </a:r>
            <a:r>
              <a:rPr lang="en-US" dirty="0" smtClean="0">
                <a:solidFill>
                  <a:srgbClr val="5B9BD5">
                    <a:lumMod val="50000"/>
                  </a:srgbClr>
                </a:solidFill>
              </a:rPr>
              <a:t>–Walther </a:t>
            </a:r>
            <a:r>
              <a:rPr lang="en-US" dirty="0" err="1" smtClean="0">
                <a:solidFill>
                  <a:srgbClr val="5B9BD5">
                    <a:lumMod val="50000"/>
                  </a:srgbClr>
                </a:solidFill>
              </a:rPr>
              <a:t>Ploos</a:t>
            </a:r>
            <a:r>
              <a:rPr lang="en-US" dirty="0" smtClean="0">
                <a:solidFill>
                  <a:srgbClr val="5B9BD5">
                    <a:lumMod val="50000"/>
                  </a:srgbClr>
                </a:solidFill>
              </a:rPr>
              <a:t> van Amstel, </a:t>
            </a:r>
            <a:r>
              <a:rPr lang="en-US" dirty="0" err="1" smtClean="0">
                <a:solidFill>
                  <a:srgbClr val="5B9BD5">
                    <a:lumMod val="50000"/>
                  </a:srgbClr>
                </a:solidFill>
              </a:rPr>
              <a:t>Hogeschool</a:t>
            </a:r>
            <a:r>
              <a:rPr lang="en-US" dirty="0" smtClean="0">
                <a:solidFill>
                  <a:srgbClr val="5B9BD5">
                    <a:lumMod val="50000"/>
                  </a:srgbClr>
                </a:solidFill>
              </a:rPr>
              <a:t> van Amsterdam</a:t>
            </a:r>
            <a:endParaRPr lang="en-US" sz="2000" dirty="0">
              <a:solidFill>
                <a:srgbClr val="5B9BD5">
                  <a:lumMod val="50000"/>
                </a:srgbClr>
              </a:solidFill>
            </a:endParaRPr>
          </a:p>
        </p:txBody>
      </p:sp>
      <p:sp>
        <p:nvSpPr>
          <p:cNvPr id="19" name="Tekstvak 18"/>
          <p:cNvSpPr txBox="1"/>
          <p:nvPr/>
        </p:nvSpPr>
        <p:spPr>
          <a:xfrm>
            <a:off x="5815730" y="2184589"/>
            <a:ext cx="2537554" cy="369332"/>
          </a:xfrm>
          <a:prstGeom prst="rect">
            <a:avLst/>
          </a:prstGeom>
          <a:noFill/>
        </p:spPr>
        <p:txBody>
          <a:bodyPr wrap="none" rtlCol="0">
            <a:spAutoFit/>
          </a:bodyPr>
          <a:lstStyle/>
          <a:p>
            <a:r>
              <a:rPr lang="en-US" dirty="0" smtClean="0">
                <a:solidFill>
                  <a:prstClr val="black"/>
                </a:solidFill>
              </a:rPr>
              <a:t>#5 in airport connectivity</a:t>
            </a:r>
            <a:endParaRPr lang="en-US" dirty="0">
              <a:solidFill>
                <a:prstClr val="black"/>
              </a:solidFill>
            </a:endParaRPr>
          </a:p>
        </p:txBody>
      </p:sp>
      <p:sp>
        <p:nvSpPr>
          <p:cNvPr id="20" name="Tekstvak 19"/>
          <p:cNvSpPr txBox="1"/>
          <p:nvPr/>
        </p:nvSpPr>
        <p:spPr>
          <a:xfrm>
            <a:off x="5815730" y="2583446"/>
            <a:ext cx="4222503" cy="369332"/>
          </a:xfrm>
          <a:prstGeom prst="rect">
            <a:avLst/>
          </a:prstGeom>
          <a:noFill/>
        </p:spPr>
        <p:txBody>
          <a:bodyPr wrap="none" rtlCol="0">
            <a:spAutoFit/>
          </a:bodyPr>
          <a:lstStyle/>
          <a:p>
            <a:r>
              <a:rPr lang="en-US" dirty="0" smtClean="0">
                <a:solidFill>
                  <a:prstClr val="black"/>
                </a:solidFill>
              </a:rPr>
              <a:t>#54 in average commute time and distance</a:t>
            </a:r>
            <a:endParaRPr lang="en-US" dirty="0">
              <a:solidFill>
                <a:prstClr val="black"/>
              </a:solidFill>
            </a:endParaRPr>
          </a:p>
        </p:txBody>
      </p:sp>
      <p:sp>
        <p:nvSpPr>
          <p:cNvPr id="23" name="Tekstvak 22"/>
          <p:cNvSpPr txBox="1"/>
          <p:nvPr/>
        </p:nvSpPr>
        <p:spPr>
          <a:xfrm>
            <a:off x="690234" y="3985334"/>
            <a:ext cx="2997615" cy="369332"/>
          </a:xfrm>
          <a:prstGeom prst="rect">
            <a:avLst/>
          </a:prstGeom>
          <a:noFill/>
        </p:spPr>
        <p:txBody>
          <a:bodyPr wrap="none" rtlCol="0">
            <a:spAutoFit/>
          </a:bodyPr>
          <a:lstStyle/>
          <a:p>
            <a:r>
              <a:rPr lang="en-US" dirty="0" smtClean="0">
                <a:solidFill>
                  <a:prstClr val="black"/>
                </a:solidFill>
              </a:rPr>
              <a:t>#9 in commuting convenience</a:t>
            </a:r>
            <a:endParaRPr lang="en-US" dirty="0">
              <a:solidFill>
                <a:prstClr val="black"/>
              </a:solidFill>
            </a:endParaRPr>
          </a:p>
        </p:txBody>
      </p:sp>
      <p:sp>
        <p:nvSpPr>
          <p:cNvPr id="24" name="Tekstvak 23"/>
          <p:cNvSpPr txBox="1"/>
          <p:nvPr/>
        </p:nvSpPr>
        <p:spPr>
          <a:xfrm>
            <a:off x="690233" y="4601334"/>
            <a:ext cx="1282467" cy="461665"/>
          </a:xfrm>
          <a:prstGeom prst="rect">
            <a:avLst/>
          </a:prstGeom>
          <a:noFill/>
        </p:spPr>
        <p:txBody>
          <a:bodyPr wrap="none" rtlCol="0">
            <a:spAutoFit/>
          </a:bodyPr>
          <a:lstStyle/>
          <a:p>
            <a:r>
              <a:rPr lang="en-US" sz="2400" b="1" dirty="0" err="1" smtClean="0">
                <a:solidFill>
                  <a:prstClr val="black"/>
                </a:solidFill>
              </a:rPr>
              <a:t>Sootfree</a:t>
            </a:r>
            <a:endParaRPr lang="en-US" sz="2400" b="1" dirty="0">
              <a:solidFill>
                <a:prstClr val="black"/>
              </a:solidFill>
            </a:endParaRPr>
          </a:p>
        </p:txBody>
      </p:sp>
      <p:sp>
        <p:nvSpPr>
          <p:cNvPr id="25" name="Tekstvak 24"/>
          <p:cNvSpPr txBox="1"/>
          <p:nvPr/>
        </p:nvSpPr>
        <p:spPr>
          <a:xfrm>
            <a:off x="690235" y="5013688"/>
            <a:ext cx="3852736" cy="646331"/>
          </a:xfrm>
          <a:prstGeom prst="rect">
            <a:avLst/>
          </a:prstGeom>
          <a:noFill/>
        </p:spPr>
        <p:txBody>
          <a:bodyPr wrap="square" rtlCol="0">
            <a:spAutoFit/>
          </a:bodyPr>
          <a:lstStyle/>
          <a:p>
            <a:r>
              <a:rPr lang="en-US" dirty="0" smtClean="0">
                <a:solidFill>
                  <a:prstClr val="black"/>
                </a:solidFill>
              </a:rPr>
              <a:t>#10 in best European practices for clean air in urban transport</a:t>
            </a:r>
            <a:endParaRPr lang="en-US" dirty="0">
              <a:solidFill>
                <a:prstClr val="black"/>
              </a:solidFill>
            </a:endParaRPr>
          </a:p>
        </p:txBody>
      </p:sp>
      <p:sp>
        <p:nvSpPr>
          <p:cNvPr id="3" name="Tekstvak 2"/>
          <p:cNvSpPr txBox="1"/>
          <p:nvPr/>
        </p:nvSpPr>
        <p:spPr>
          <a:xfrm>
            <a:off x="5815730" y="3115173"/>
            <a:ext cx="5184648" cy="738664"/>
          </a:xfrm>
          <a:prstGeom prst="rect">
            <a:avLst/>
          </a:prstGeom>
          <a:noFill/>
        </p:spPr>
        <p:txBody>
          <a:bodyPr wrap="square" rtlCol="0">
            <a:spAutoFit/>
          </a:bodyPr>
          <a:lstStyle/>
          <a:p>
            <a:r>
              <a:rPr lang="nl-NL" sz="2400" b="1" dirty="0">
                <a:solidFill>
                  <a:prstClr val="black"/>
                </a:solidFill>
              </a:rPr>
              <a:t>ADL: The </a:t>
            </a:r>
            <a:r>
              <a:rPr lang="nl-NL" sz="2400" b="1" dirty="0" err="1">
                <a:solidFill>
                  <a:prstClr val="black"/>
                </a:solidFill>
              </a:rPr>
              <a:t>future</a:t>
            </a:r>
            <a:r>
              <a:rPr lang="nl-NL" sz="2400" b="1" dirty="0">
                <a:solidFill>
                  <a:prstClr val="black"/>
                </a:solidFill>
              </a:rPr>
              <a:t> of </a:t>
            </a:r>
            <a:r>
              <a:rPr lang="nl-NL" sz="2400" b="1" dirty="0" err="1">
                <a:solidFill>
                  <a:prstClr val="black"/>
                </a:solidFill>
              </a:rPr>
              <a:t>urban</a:t>
            </a:r>
            <a:r>
              <a:rPr lang="nl-NL" sz="2400" b="1" dirty="0">
                <a:solidFill>
                  <a:prstClr val="black"/>
                </a:solidFill>
              </a:rPr>
              <a:t> </a:t>
            </a:r>
            <a:r>
              <a:rPr lang="nl-NL" sz="2400" b="1" dirty="0" err="1" smtClean="0">
                <a:solidFill>
                  <a:prstClr val="black"/>
                </a:solidFill>
              </a:rPr>
              <a:t>mobility</a:t>
            </a:r>
            <a:endParaRPr lang="nl-NL" sz="2400" b="1" dirty="0" smtClean="0">
              <a:solidFill>
                <a:prstClr val="black"/>
              </a:solidFill>
            </a:endParaRPr>
          </a:p>
          <a:p>
            <a:r>
              <a:rPr lang="nl-NL" dirty="0" smtClean="0">
                <a:solidFill>
                  <a:prstClr val="black"/>
                </a:solidFill>
              </a:rPr>
              <a:t>#3  </a:t>
            </a:r>
            <a:endParaRPr lang="nl-NL" dirty="0">
              <a:solidFill>
                <a:prstClr val="black"/>
              </a:solidFill>
            </a:endParaRPr>
          </a:p>
        </p:txBody>
      </p:sp>
    </p:spTree>
    <p:extLst>
      <p:ext uri="{BB962C8B-B14F-4D97-AF65-F5344CB8AC3E}">
        <p14:creationId xmlns:p14="http://schemas.microsoft.com/office/powerpoint/2010/main" val="3979819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659875" y="160445"/>
            <a:ext cx="11007869" cy="646331"/>
          </a:xfrm>
          <a:prstGeom prst="rect">
            <a:avLst/>
          </a:prstGeom>
          <a:noFill/>
        </p:spPr>
        <p:txBody>
          <a:bodyPr wrap="square" rtlCol="0">
            <a:spAutoFit/>
          </a:bodyPr>
          <a:lstStyle/>
          <a:p>
            <a:r>
              <a:rPr lang="en-US" sz="3600" dirty="0">
                <a:solidFill>
                  <a:srgbClr val="000000"/>
                </a:solidFill>
                <a:latin typeface="Calibri" panose="020F0502020204030204" pitchFamily="34" charset="0"/>
                <a:ea typeface="Calibri" panose="020F0502020204030204" pitchFamily="34" charset="0"/>
                <a:cs typeface="+mj-cs"/>
              </a:rPr>
              <a:t>Mobility - </a:t>
            </a:r>
            <a:r>
              <a:rPr lang="en-US" sz="3600" dirty="0" smtClean="0">
                <a:solidFill>
                  <a:srgbClr val="000000"/>
                </a:solidFill>
                <a:latin typeface="Calibri" panose="020F0502020204030204" pitchFamily="34" charset="0"/>
                <a:ea typeface="Calibri" panose="020F0502020204030204" pitchFamily="34" charset="0"/>
                <a:cs typeface="+mj-cs"/>
              </a:rPr>
              <a:t>best practices</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12" name="Tekstvak 11"/>
          <p:cNvSpPr txBox="1"/>
          <p:nvPr/>
        </p:nvSpPr>
        <p:spPr>
          <a:xfrm>
            <a:off x="350135" y="1084997"/>
            <a:ext cx="4633346" cy="3508653"/>
          </a:xfrm>
          <a:prstGeom prst="rect">
            <a:avLst/>
          </a:prstGeom>
          <a:noFill/>
        </p:spPr>
        <p:txBody>
          <a:bodyPr wrap="square" rtlCol="0">
            <a:spAutoFit/>
          </a:bodyPr>
          <a:lstStyle/>
          <a:p>
            <a:r>
              <a:rPr lang="en-US" sz="2400" b="1" dirty="0" smtClean="0">
                <a:solidFill>
                  <a:prstClr val="black"/>
                </a:solidFill>
              </a:rPr>
              <a:t>Top-ranked cities in transportation and infrastructure in PWC Cities of Opportunity Report</a:t>
            </a:r>
          </a:p>
          <a:p>
            <a:r>
              <a:rPr lang="en-US" dirty="0">
                <a:solidFill>
                  <a:prstClr val="black"/>
                </a:solidFill>
              </a:rPr>
              <a:t>#1 </a:t>
            </a:r>
            <a:r>
              <a:rPr lang="en-US" dirty="0" smtClean="0">
                <a:solidFill>
                  <a:prstClr val="black"/>
                </a:solidFill>
              </a:rPr>
              <a:t>– Singapore</a:t>
            </a:r>
          </a:p>
          <a:p>
            <a:r>
              <a:rPr lang="en-US" dirty="0">
                <a:solidFill>
                  <a:prstClr val="black"/>
                </a:solidFill>
              </a:rPr>
              <a:t>#2 </a:t>
            </a:r>
            <a:r>
              <a:rPr lang="en-US" dirty="0" smtClean="0">
                <a:solidFill>
                  <a:prstClr val="black"/>
                </a:solidFill>
              </a:rPr>
              <a:t>– Dubai</a:t>
            </a:r>
          </a:p>
          <a:p>
            <a:r>
              <a:rPr lang="en-US" dirty="0">
                <a:solidFill>
                  <a:prstClr val="black"/>
                </a:solidFill>
              </a:rPr>
              <a:t>#3 - Stockholm</a:t>
            </a:r>
          </a:p>
          <a:p>
            <a:endParaRPr lang="en-US" sz="2400" b="1" dirty="0">
              <a:solidFill>
                <a:prstClr val="black"/>
              </a:solidFill>
            </a:endParaRPr>
          </a:p>
          <a:p>
            <a:endParaRPr lang="en-US" sz="2400" b="1" dirty="0">
              <a:solidFill>
                <a:prstClr val="black"/>
              </a:solidFill>
            </a:endParaRPr>
          </a:p>
          <a:p>
            <a:endParaRPr lang="en-US" sz="2400" b="1" dirty="0" smtClean="0">
              <a:solidFill>
                <a:prstClr val="black"/>
              </a:solidFill>
            </a:endParaRPr>
          </a:p>
          <a:p>
            <a:endParaRPr lang="en-US" sz="2400" b="1" dirty="0">
              <a:solidFill>
                <a:prstClr val="black"/>
              </a:solidFill>
            </a:endParaRPr>
          </a:p>
        </p:txBody>
      </p:sp>
      <p:sp>
        <p:nvSpPr>
          <p:cNvPr id="17" name="Tekstvak 16"/>
          <p:cNvSpPr txBox="1"/>
          <p:nvPr/>
        </p:nvSpPr>
        <p:spPr>
          <a:xfrm>
            <a:off x="350134" y="3270402"/>
            <a:ext cx="3970831" cy="461665"/>
          </a:xfrm>
          <a:prstGeom prst="rect">
            <a:avLst/>
          </a:prstGeom>
          <a:noFill/>
        </p:spPr>
        <p:txBody>
          <a:bodyPr wrap="none" rtlCol="0">
            <a:spAutoFit/>
          </a:bodyPr>
          <a:lstStyle/>
          <a:p>
            <a:r>
              <a:rPr lang="en-US" sz="2400" b="1" dirty="0" smtClean="0">
                <a:solidFill>
                  <a:prstClr val="black"/>
                </a:solidFill>
              </a:rPr>
              <a:t>Mobility initiatives of interest</a:t>
            </a:r>
            <a:endParaRPr lang="en-US" sz="2400" b="1" dirty="0">
              <a:solidFill>
                <a:prstClr val="black"/>
              </a:solidFill>
            </a:endParaRPr>
          </a:p>
        </p:txBody>
      </p:sp>
      <p:sp>
        <p:nvSpPr>
          <p:cNvPr id="18" name="Tekstvak 17"/>
          <p:cNvSpPr txBox="1"/>
          <p:nvPr/>
        </p:nvSpPr>
        <p:spPr>
          <a:xfrm>
            <a:off x="916677" y="3834705"/>
            <a:ext cx="10093469" cy="369332"/>
          </a:xfrm>
          <a:prstGeom prst="rect">
            <a:avLst/>
          </a:prstGeom>
          <a:noFill/>
        </p:spPr>
        <p:txBody>
          <a:bodyPr wrap="square" rtlCol="0">
            <a:spAutoFit/>
          </a:bodyPr>
          <a:lstStyle/>
          <a:p>
            <a:r>
              <a:rPr lang="en-US" b="1" dirty="0" smtClean="0">
                <a:solidFill>
                  <a:prstClr val="black"/>
                </a:solidFill>
              </a:rPr>
              <a:t>Stockholm’s</a:t>
            </a:r>
            <a:r>
              <a:rPr lang="en-US" dirty="0" smtClean="0">
                <a:solidFill>
                  <a:prstClr val="black"/>
                </a:solidFill>
              </a:rPr>
              <a:t> “Urban Mobility Strategy” takes a holistic, multi-modal view of reducing traffic congestion</a:t>
            </a:r>
          </a:p>
        </p:txBody>
      </p:sp>
      <p:sp>
        <p:nvSpPr>
          <p:cNvPr id="19" name="Rechthoek 18"/>
          <p:cNvSpPr/>
          <p:nvPr/>
        </p:nvSpPr>
        <p:spPr>
          <a:xfrm>
            <a:off x="916677" y="4513105"/>
            <a:ext cx="10494264" cy="923330"/>
          </a:xfrm>
          <a:prstGeom prst="rect">
            <a:avLst/>
          </a:prstGeom>
        </p:spPr>
        <p:txBody>
          <a:bodyPr wrap="square">
            <a:spAutoFit/>
          </a:bodyPr>
          <a:lstStyle/>
          <a:p>
            <a:r>
              <a:rPr lang="en-US" b="1" dirty="0" smtClean="0">
                <a:solidFill>
                  <a:prstClr val="black"/>
                </a:solidFill>
              </a:rPr>
              <a:t>Singapore </a:t>
            </a:r>
            <a:r>
              <a:rPr lang="en-US" dirty="0" smtClean="0">
                <a:solidFill>
                  <a:prstClr val="black"/>
                </a:solidFill>
              </a:rPr>
              <a:t>has developed the “Smart Mobility 2030” plan, which aims to create more comprehensive and sustainable transportation throughout the region.</a:t>
            </a:r>
          </a:p>
          <a:p>
            <a:endParaRPr lang="en-US" b="1" dirty="0" smtClean="0">
              <a:solidFill>
                <a:prstClr val="black"/>
              </a:solidFill>
            </a:endParaRPr>
          </a:p>
        </p:txBody>
      </p:sp>
      <p:sp>
        <p:nvSpPr>
          <p:cNvPr id="20" name="Rechthoek 19"/>
          <p:cNvSpPr/>
          <p:nvPr/>
        </p:nvSpPr>
        <p:spPr>
          <a:xfrm>
            <a:off x="916677" y="5496910"/>
            <a:ext cx="10494264" cy="369332"/>
          </a:xfrm>
          <a:prstGeom prst="rect">
            <a:avLst/>
          </a:prstGeom>
        </p:spPr>
        <p:txBody>
          <a:bodyPr wrap="square">
            <a:spAutoFit/>
          </a:bodyPr>
          <a:lstStyle/>
          <a:p>
            <a:r>
              <a:rPr lang="en-US" b="1" dirty="0" smtClean="0">
                <a:solidFill>
                  <a:prstClr val="black"/>
                </a:solidFill>
              </a:rPr>
              <a:t>Helsinki  </a:t>
            </a:r>
            <a:r>
              <a:rPr lang="en-US" dirty="0" smtClean="0">
                <a:solidFill>
                  <a:prstClr val="black"/>
                </a:solidFill>
              </a:rPr>
              <a:t>is a pioneer city in terms of Mobility as a </a:t>
            </a:r>
            <a:r>
              <a:rPr lang="en-US" dirty="0" err="1" smtClean="0">
                <a:solidFill>
                  <a:prstClr val="black"/>
                </a:solidFill>
              </a:rPr>
              <a:t>Serivce</a:t>
            </a:r>
            <a:r>
              <a:rPr lang="en-US" dirty="0" smtClean="0">
                <a:solidFill>
                  <a:prstClr val="black"/>
                </a:solidFill>
              </a:rPr>
              <a:t> (MAAS), having instituted “Whim” in 2016</a:t>
            </a:r>
          </a:p>
        </p:txBody>
      </p:sp>
      <p:pic>
        <p:nvPicPr>
          <p:cNvPr id="11"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
        <p:nvSpPr>
          <p:cNvPr id="2" name="Rechthoek 1"/>
          <p:cNvSpPr/>
          <p:nvPr/>
        </p:nvSpPr>
        <p:spPr>
          <a:xfrm>
            <a:off x="5623560" y="1179576"/>
            <a:ext cx="6044184" cy="2058757"/>
          </a:xfrm>
          <a:prstGeom prst="rect">
            <a:avLst/>
          </a:prstGeom>
        </p:spPr>
        <p:txBody>
          <a:bodyPr wrap="square">
            <a:spAutoFit/>
          </a:bodyPr>
          <a:lstStyle/>
          <a:p>
            <a:r>
              <a:rPr lang="en-US" sz="2400" b="1" dirty="0">
                <a:solidFill>
                  <a:prstClr val="black"/>
                </a:solidFill>
              </a:rPr>
              <a:t>Top-ranked cities in transportation and infrastructure in </a:t>
            </a:r>
            <a:r>
              <a:rPr lang="en-US" sz="2400" b="1" dirty="0" smtClean="0">
                <a:solidFill>
                  <a:prstClr val="black"/>
                </a:solidFill>
              </a:rPr>
              <a:t>ADL The future of urban mobility 2.0</a:t>
            </a:r>
            <a:endParaRPr lang="en-US" sz="2400" b="1" dirty="0">
              <a:solidFill>
                <a:prstClr val="black"/>
              </a:solidFill>
            </a:endParaRPr>
          </a:p>
          <a:p>
            <a:r>
              <a:rPr lang="en-US" dirty="0">
                <a:solidFill>
                  <a:prstClr val="black"/>
                </a:solidFill>
              </a:rPr>
              <a:t>#1 – </a:t>
            </a:r>
            <a:r>
              <a:rPr lang="en-US" dirty="0" smtClean="0">
                <a:solidFill>
                  <a:prstClr val="black"/>
                </a:solidFill>
              </a:rPr>
              <a:t>Hong Kong</a:t>
            </a:r>
            <a:endParaRPr lang="en-US" dirty="0">
              <a:solidFill>
                <a:prstClr val="black"/>
              </a:solidFill>
            </a:endParaRPr>
          </a:p>
          <a:p>
            <a:r>
              <a:rPr lang="en-US" dirty="0">
                <a:solidFill>
                  <a:prstClr val="black"/>
                </a:solidFill>
              </a:rPr>
              <a:t>#2 </a:t>
            </a:r>
            <a:r>
              <a:rPr lang="en-US" dirty="0" smtClean="0">
                <a:solidFill>
                  <a:prstClr val="black"/>
                </a:solidFill>
              </a:rPr>
              <a:t>- Stockholm</a:t>
            </a:r>
            <a:endParaRPr lang="en-US" dirty="0">
              <a:solidFill>
                <a:prstClr val="black"/>
              </a:solidFill>
            </a:endParaRPr>
          </a:p>
          <a:p>
            <a:r>
              <a:rPr lang="en-US" dirty="0">
                <a:solidFill>
                  <a:prstClr val="black"/>
                </a:solidFill>
              </a:rPr>
              <a:t>#3 - </a:t>
            </a:r>
            <a:r>
              <a:rPr lang="en-US" dirty="0" smtClean="0">
                <a:solidFill>
                  <a:prstClr val="black"/>
                </a:solidFill>
              </a:rPr>
              <a:t>Amsterdam</a:t>
            </a:r>
            <a:endParaRPr lang="en-US" dirty="0">
              <a:solidFill>
                <a:prstClr val="black"/>
              </a:solidFill>
            </a:endParaRPr>
          </a:p>
        </p:txBody>
      </p:sp>
    </p:spTree>
    <p:extLst>
      <p:ext uri="{BB962C8B-B14F-4D97-AF65-F5344CB8AC3E}">
        <p14:creationId xmlns:p14="http://schemas.microsoft.com/office/powerpoint/2010/main" val="110985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
        <p:nvSpPr>
          <p:cNvPr id="5" name="Tekstvak 4"/>
          <p:cNvSpPr txBox="1"/>
          <p:nvPr/>
        </p:nvSpPr>
        <p:spPr>
          <a:xfrm>
            <a:off x="659875" y="161576"/>
            <a:ext cx="10887959" cy="646331"/>
          </a:xfrm>
          <a:prstGeom prst="rect">
            <a:avLst/>
          </a:prstGeom>
          <a:noFill/>
        </p:spPr>
        <p:txBody>
          <a:bodyPr wrap="square" rtlCol="0">
            <a:spAutoFit/>
          </a:bodyPr>
          <a:lstStyle/>
          <a:p>
            <a:r>
              <a:rPr lang="en-US" sz="3600" dirty="0" smtClean="0">
                <a:solidFill>
                  <a:srgbClr val="000000"/>
                </a:solidFill>
                <a:latin typeface="Calibri" panose="020F0502020204030204" pitchFamily="34" charset="0"/>
                <a:ea typeface="Calibri" panose="020F0502020204030204" pitchFamily="34" charset="0"/>
                <a:cs typeface="+mj-cs"/>
              </a:rPr>
              <a:t>Jobs of the future </a:t>
            </a:r>
            <a:r>
              <a:rPr lang="en-US" sz="3600" dirty="0">
                <a:solidFill>
                  <a:srgbClr val="000000"/>
                </a:solidFill>
                <a:latin typeface="Calibri" panose="020F0502020204030204" pitchFamily="34" charset="0"/>
                <a:ea typeface="Calibri" panose="020F0502020204030204" pitchFamily="34" charset="0"/>
                <a:cs typeface="+mj-cs"/>
              </a:rPr>
              <a:t>- </a:t>
            </a:r>
            <a:r>
              <a:rPr lang="en-US" sz="3600" dirty="0" smtClean="0">
                <a:solidFill>
                  <a:srgbClr val="000000"/>
                </a:solidFill>
                <a:latin typeface="Calibri" panose="020F0502020204030204" pitchFamily="34" charset="0"/>
                <a:ea typeface="Calibri" panose="020F0502020204030204" pitchFamily="34" charset="0"/>
                <a:cs typeface="+mj-cs"/>
              </a:rPr>
              <a:t>our ambitions</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7" name="Tekstvak 6"/>
          <p:cNvSpPr txBox="1"/>
          <p:nvPr/>
        </p:nvSpPr>
        <p:spPr>
          <a:xfrm>
            <a:off x="594360" y="1152144"/>
            <a:ext cx="10566975" cy="6247864"/>
          </a:xfrm>
          <a:prstGeom prst="rect">
            <a:avLst/>
          </a:prstGeom>
          <a:noFill/>
        </p:spPr>
        <p:txBody>
          <a:bodyPr wrap="square" rtlCol="0">
            <a:spAutoFit/>
          </a:bodyPr>
          <a:lstStyle/>
          <a:p>
            <a:r>
              <a:rPr lang="en-US" sz="2400" dirty="0" smtClean="0">
                <a:solidFill>
                  <a:prstClr val="black"/>
                </a:solidFill>
              </a:rPr>
              <a:t>By 2025:</a:t>
            </a:r>
          </a:p>
          <a:p>
            <a:pPr marL="457200" indent="-457200">
              <a:buFont typeface="Arial" panose="020B0604020202020204" pitchFamily="34" charset="0"/>
              <a:buChar char="•"/>
            </a:pPr>
            <a:r>
              <a:rPr lang="en-US" sz="2400" dirty="0">
                <a:solidFill>
                  <a:prstClr val="black"/>
                </a:solidFill>
              </a:rPr>
              <a:t>The AMA will have the most adaptive </a:t>
            </a:r>
            <a:r>
              <a:rPr lang="en-US" sz="2400" dirty="0" err="1">
                <a:solidFill>
                  <a:prstClr val="black"/>
                </a:solidFill>
              </a:rPr>
              <a:t>labour</a:t>
            </a:r>
            <a:r>
              <a:rPr lang="en-US" sz="2400" dirty="0">
                <a:solidFill>
                  <a:prstClr val="black"/>
                </a:solidFill>
              </a:rPr>
              <a:t> market </a:t>
            </a:r>
            <a:r>
              <a:rPr lang="en-US" sz="2400" dirty="0" smtClean="0">
                <a:solidFill>
                  <a:prstClr val="black"/>
                </a:solidFill>
              </a:rPr>
              <a:t>in Europe</a:t>
            </a:r>
            <a:endParaRPr lang="en-US" sz="2400" dirty="0">
              <a:solidFill>
                <a:prstClr val="black"/>
              </a:solidFill>
            </a:endParaRPr>
          </a:p>
          <a:p>
            <a:pPr marL="457200" indent="-457200">
              <a:buFont typeface="Arial" panose="020B0604020202020204" pitchFamily="34" charset="0"/>
              <a:buChar char="•"/>
            </a:pPr>
            <a:r>
              <a:rPr lang="en-US" sz="2400" dirty="0">
                <a:solidFill>
                  <a:prstClr val="black"/>
                </a:solidFill>
              </a:rPr>
              <a:t>The AMA will be the most successful region when it comes to attracting, retaining, and deploying of Dutch and international talent</a:t>
            </a:r>
          </a:p>
          <a:p>
            <a:endParaRPr lang="en-US" sz="2000" dirty="0">
              <a:solidFill>
                <a:prstClr val="black"/>
              </a:solidFill>
            </a:endParaRPr>
          </a:p>
          <a:p>
            <a:r>
              <a:rPr lang="en-US" sz="2000" dirty="0" smtClean="0">
                <a:solidFill>
                  <a:prstClr val="black"/>
                </a:solidFill>
              </a:rPr>
              <a:t>More specifically, the </a:t>
            </a:r>
            <a:r>
              <a:rPr lang="en-US" sz="2000" dirty="0">
                <a:solidFill>
                  <a:prstClr val="black"/>
                </a:solidFill>
              </a:rPr>
              <a:t>AMA will have</a:t>
            </a:r>
            <a:r>
              <a:rPr lang="en-US" sz="2000" dirty="0" smtClean="0">
                <a:solidFill>
                  <a:prstClr val="black"/>
                </a:solidFill>
              </a:rPr>
              <a:t>:</a:t>
            </a:r>
          </a:p>
          <a:p>
            <a:pPr marL="285750" indent="-285750">
              <a:buFont typeface="Arial" panose="020B0604020202020204" pitchFamily="34" charset="0"/>
              <a:buChar char="•"/>
            </a:pPr>
            <a:r>
              <a:rPr lang="en-US" sz="2000" dirty="0">
                <a:solidFill>
                  <a:prstClr val="black"/>
                </a:solidFill>
              </a:rPr>
              <a:t>an adaptive education system: prepared the education system (universities, universities of applied sciences and upper secondary vocational education) for the jobs of the future by helping them </a:t>
            </a:r>
            <a:r>
              <a:rPr lang="en-US" sz="2000" dirty="0" smtClean="0">
                <a:solidFill>
                  <a:prstClr val="black"/>
                </a:solidFill>
              </a:rPr>
              <a:t>respond </a:t>
            </a:r>
            <a:r>
              <a:rPr lang="en-US" sz="2000" dirty="0">
                <a:solidFill>
                  <a:prstClr val="black"/>
                </a:solidFill>
              </a:rPr>
              <a:t>quickly and effectively to the changing market. </a:t>
            </a:r>
          </a:p>
          <a:p>
            <a:pPr marL="285750" indent="-285750">
              <a:buFont typeface="Arial" panose="020B0604020202020204" pitchFamily="34" charset="0"/>
              <a:buChar char="•"/>
            </a:pPr>
            <a:r>
              <a:rPr lang="en-US" sz="2000" dirty="0">
                <a:solidFill>
                  <a:prstClr val="black"/>
                </a:solidFill>
              </a:rPr>
              <a:t>attracted and taken advantage of Dutch and international talent: attracting and retaining talent, both from the Netherlands and abroad, in response to market demands and maximizing their potential for the benefit of the region. </a:t>
            </a:r>
          </a:p>
          <a:p>
            <a:pPr marL="285750" indent="-285750">
              <a:buFont typeface="Arial" panose="020B0604020202020204" pitchFamily="34" charset="0"/>
              <a:buChar char="•"/>
            </a:pPr>
            <a:r>
              <a:rPr lang="en-US" sz="2000" dirty="0">
                <a:solidFill>
                  <a:prstClr val="black"/>
                </a:solidFill>
              </a:rPr>
              <a:t>adapted to work in the future: promoted craftsmanship, </a:t>
            </a:r>
            <a:r>
              <a:rPr lang="en-US" sz="2000" dirty="0" smtClean="0">
                <a:solidFill>
                  <a:prstClr val="black"/>
                </a:solidFill>
              </a:rPr>
              <a:t>paid increasing </a:t>
            </a:r>
            <a:r>
              <a:rPr lang="en-US" sz="2000" dirty="0">
                <a:solidFill>
                  <a:prstClr val="black"/>
                </a:solidFill>
              </a:rPr>
              <a:t>attention to ICT skills, created a more inclusive labor market, prepared employees for working in other types of </a:t>
            </a:r>
            <a:r>
              <a:rPr lang="en-US" sz="2000" dirty="0" smtClean="0">
                <a:solidFill>
                  <a:prstClr val="black"/>
                </a:solidFill>
              </a:rPr>
              <a:t>organizations, </a:t>
            </a:r>
            <a:r>
              <a:rPr lang="en-US" sz="2000" dirty="0">
                <a:solidFill>
                  <a:prstClr val="black"/>
                </a:solidFill>
              </a:rPr>
              <a:t>and </a:t>
            </a:r>
            <a:r>
              <a:rPr lang="en-US" sz="2000" dirty="0" smtClean="0">
                <a:solidFill>
                  <a:prstClr val="black"/>
                </a:solidFill>
              </a:rPr>
              <a:t>cultivated start-ups</a:t>
            </a:r>
            <a:r>
              <a:rPr lang="en-US" sz="2000" dirty="0">
                <a:solidFill>
                  <a:prstClr val="black"/>
                </a:solidFill>
              </a:rPr>
              <a:t>.</a:t>
            </a:r>
          </a:p>
          <a:p>
            <a:endParaRPr lang="en-US" sz="2000" dirty="0">
              <a:solidFill>
                <a:prstClr val="black"/>
              </a:solidFill>
            </a:endParaRPr>
          </a:p>
          <a:p>
            <a:endParaRPr lang="en-US" sz="3200" dirty="0">
              <a:solidFill>
                <a:prstClr val="black"/>
              </a:solidFill>
            </a:endParaRPr>
          </a:p>
          <a:p>
            <a:pPr marL="457200" indent="-457200">
              <a:buFont typeface="Arial" panose="020B0604020202020204" pitchFamily="34" charset="0"/>
              <a:buChar char="•"/>
            </a:pPr>
            <a:endParaRPr lang="en-US" sz="3200" dirty="0">
              <a:solidFill>
                <a:prstClr val="black"/>
              </a:solidFill>
            </a:endParaRPr>
          </a:p>
        </p:txBody>
      </p:sp>
    </p:spTree>
    <p:extLst>
      <p:ext uri="{BB962C8B-B14F-4D97-AF65-F5344CB8AC3E}">
        <p14:creationId xmlns:p14="http://schemas.microsoft.com/office/powerpoint/2010/main" val="195168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659875" y="160445"/>
            <a:ext cx="10887959" cy="590931"/>
          </a:xfrm>
          <a:prstGeom prst="rect">
            <a:avLst/>
          </a:prstGeom>
          <a:noFill/>
        </p:spPr>
        <p:txBody>
          <a:bodyPr wrap="square" rtlCol="0">
            <a:spAutoFit/>
          </a:bodyPr>
          <a:lstStyle/>
          <a:p>
            <a:pPr>
              <a:lnSpc>
                <a:spcPct val="90000"/>
              </a:lnSpc>
              <a:spcBef>
                <a:spcPct val="0"/>
              </a:spcBef>
            </a:pPr>
            <a:r>
              <a:rPr lang="en-US" sz="3600" dirty="0">
                <a:solidFill>
                  <a:srgbClr val="000000"/>
                </a:solidFill>
                <a:latin typeface="Calibri" panose="020F0502020204030204" pitchFamily="34" charset="0"/>
                <a:ea typeface="Calibri" panose="020F0502020204030204" pitchFamily="34" charset="0"/>
                <a:cs typeface="+mj-cs"/>
              </a:rPr>
              <a:t>Jobs of the Future- </a:t>
            </a:r>
            <a:r>
              <a:rPr lang="en-US" sz="3600" dirty="0" smtClean="0">
                <a:solidFill>
                  <a:srgbClr val="000000"/>
                </a:solidFill>
                <a:latin typeface="Calibri" panose="020F0502020204030204" pitchFamily="34" charset="0"/>
                <a:ea typeface="Calibri" panose="020F0502020204030204" pitchFamily="34" charset="0"/>
                <a:cs typeface="+mj-cs"/>
              </a:rPr>
              <a:t>where </a:t>
            </a:r>
            <a:r>
              <a:rPr lang="en-US" sz="3600" dirty="0">
                <a:solidFill>
                  <a:srgbClr val="000000"/>
                </a:solidFill>
                <a:latin typeface="Calibri" panose="020F0502020204030204" pitchFamily="34" charset="0"/>
                <a:ea typeface="Calibri" panose="020F0502020204030204" pitchFamily="34" charset="0"/>
                <a:cs typeface="+mj-cs"/>
              </a:rPr>
              <a:t>w</a:t>
            </a:r>
            <a:r>
              <a:rPr lang="en-US" sz="3600" dirty="0" smtClean="0">
                <a:solidFill>
                  <a:srgbClr val="000000"/>
                </a:solidFill>
                <a:latin typeface="Calibri" panose="020F0502020204030204" pitchFamily="34" charset="0"/>
                <a:ea typeface="Calibri" panose="020F0502020204030204" pitchFamily="34" charset="0"/>
                <a:cs typeface="+mj-cs"/>
              </a:rPr>
              <a:t>e </a:t>
            </a:r>
            <a:r>
              <a:rPr lang="en-US" sz="3600" dirty="0">
                <a:solidFill>
                  <a:srgbClr val="000000"/>
                </a:solidFill>
                <a:latin typeface="Calibri" panose="020F0502020204030204" pitchFamily="34" charset="0"/>
                <a:ea typeface="Calibri" panose="020F0502020204030204" pitchFamily="34" charset="0"/>
                <a:cs typeface="+mj-cs"/>
              </a:rPr>
              <a:t>s</a:t>
            </a:r>
            <a:r>
              <a:rPr lang="en-US" sz="3600" dirty="0" smtClean="0">
                <a:solidFill>
                  <a:srgbClr val="000000"/>
                </a:solidFill>
                <a:latin typeface="Calibri" panose="020F0502020204030204" pitchFamily="34" charset="0"/>
                <a:ea typeface="Calibri" panose="020F0502020204030204" pitchFamily="34" charset="0"/>
                <a:cs typeface="+mj-cs"/>
              </a:rPr>
              <a:t>tand</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6" name="Tekstvak 5"/>
          <p:cNvSpPr txBox="1"/>
          <p:nvPr/>
        </p:nvSpPr>
        <p:spPr>
          <a:xfrm>
            <a:off x="659875" y="1169259"/>
            <a:ext cx="3507755" cy="461665"/>
          </a:xfrm>
          <a:prstGeom prst="rect">
            <a:avLst/>
          </a:prstGeom>
          <a:noFill/>
        </p:spPr>
        <p:txBody>
          <a:bodyPr wrap="none" rtlCol="0">
            <a:spAutoFit/>
          </a:bodyPr>
          <a:lstStyle/>
          <a:p>
            <a:r>
              <a:rPr lang="en-US" sz="2400" b="1" dirty="0" smtClean="0">
                <a:solidFill>
                  <a:prstClr val="black"/>
                </a:solidFill>
              </a:rPr>
              <a:t>Global Power Cities Index</a:t>
            </a:r>
            <a:endParaRPr lang="en-US" sz="2400" b="1" dirty="0">
              <a:solidFill>
                <a:prstClr val="black"/>
              </a:solidFill>
            </a:endParaRPr>
          </a:p>
        </p:txBody>
      </p:sp>
      <p:sp>
        <p:nvSpPr>
          <p:cNvPr id="12" name="Tekstvak 11"/>
          <p:cNvSpPr txBox="1"/>
          <p:nvPr/>
        </p:nvSpPr>
        <p:spPr>
          <a:xfrm>
            <a:off x="7286874" y="2066054"/>
            <a:ext cx="3620799" cy="461665"/>
          </a:xfrm>
          <a:prstGeom prst="rect">
            <a:avLst/>
          </a:prstGeom>
          <a:noFill/>
        </p:spPr>
        <p:txBody>
          <a:bodyPr wrap="none" rtlCol="0">
            <a:spAutoFit/>
          </a:bodyPr>
          <a:lstStyle/>
          <a:p>
            <a:r>
              <a:rPr lang="en-US" sz="2400" b="1" dirty="0" smtClean="0">
                <a:solidFill>
                  <a:prstClr val="black"/>
                </a:solidFill>
              </a:rPr>
              <a:t>PWC: Cities of Opportunity</a:t>
            </a:r>
            <a:endParaRPr lang="en-US" sz="2400" b="1" dirty="0">
              <a:solidFill>
                <a:prstClr val="black"/>
              </a:solidFill>
            </a:endParaRPr>
          </a:p>
        </p:txBody>
      </p:sp>
      <p:sp>
        <p:nvSpPr>
          <p:cNvPr id="13" name="Tekstvak 12"/>
          <p:cNvSpPr txBox="1"/>
          <p:nvPr/>
        </p:nvSpPr>
        <p:spPr>
          <a:xfrm>
            <a:off x="7286874" y="1159636"/>
            <a:ext cx="4681859" cy="461665"/>
          </a:xfrm>
          <a:prstGeom prst="rect">
            <a:avLst/>
          </a:prstGeom>
          <a:noFill/>
        </p:spPr>
        <p:txBody>
          <a:bodyPr wrap="none" rtlCol="0">
            <a:spAutoFit/>
          </a:bodyPr>
          <a:lstStyle/>
          <a:p>
            <a:r>
              <a:rPr lang="en-US" sz="2400" b="1" dirty="0" smtClean="0">
                <a:solidFill>
                  <a:prstClr val="black"/>
                </a:solidFill>
              </a:rPr>
              <a:t>European Cities of the Future index</a:t>
            </a:r>
            <a:endParaRPr lang="en-US" sz="2400" b="1" dirty="0">
              <a:solidFill>
                <a:prstClr val="black"/>
              </a:solidFill>
            </a:endParaRPr>
          </a:p>
        </p:txBody>
      </p:sp>
      <p:sp>
        <p:nvSpPr>
          <p:cNvPr id="14" name="Tekstvak 13"/>
          <p:cNvSpPr txBox="1"/>
          <p:nvPr/>
        </p:nvSpPr>
        <p:spPr>
          <a:xfrm>
            <a:off x="7317233" y="1608928"/>
            <a:ext cx="4306692" cy="369332"/>
          </a:xfrm>
          <a:prstGeom prst="rect">
            <a:avLst/>
          </a:prstGeom>
          <a:noFill/>
        </p:spPr>
        <p:txBody>
          <a:bodyPr wrap="none" rtlCol="0">
            <a:spAutoFit/>
          </a:bodyPr>
          <a:lstStyle/>
          <a:p>
            <a:r>
              <a:rPr lang="en-US" dirty="0">
                <a:solidFill>
                  <a:prstClr val="black"/>
                </a:solidFill>
              </a:rPr>
              <a:t>Out of top </a:t>
            </a:r>
            <a:r>
              <a:rPr lang="en-US" dirty="0" smtClean="0">
                <a:solidFill>
                  <a:prstClr val="black"/>
                </a:solidFill>
              </a:rPr>
              <a:t>10 in Human capital and Lifestyle</a:t>
            </a:r>
            <a:endParaRPr lang="en-US" dirty="0">
              <a:solidFill>
                <a:prstClr val="black"/>
              </a:solidFill>
            </a:endParaRPr>
          </a:p>
        </p:txBody>
      </p:sp>
      <p:pic>
        <p:nvPicPr>
          <p:cNvPr id="17" name="Tijdelijke aanduiding voor inhoud 4"/>
          <p:cNvPicPr>
            <a:picLocks noChangeAspect="1"/>
          </p:cNvPicPr>
          <p:nvPr/>
        </p:nvPicPr>
        <p:blipFill>
          <a:blip r:embed="rId3"/>
          <a:stretch>
            <a:fillRect/>
          </a:stretch>
        </p:blipFill>
        <p:spPr>
          <a:xfrm>
            <a:off x="152183" y="6019049"/>
            <a:ext cx="5011346" cy="481626"/>
          </a:xfrm>
          <a:prstGeom prst="rect">
            <a:avLst/>
          </a:prstGeom>
        </p:spPr>
      </p:pic>
      <p:sp>
        <p:nvSpPr>
          <p:cNvPr id="18" name="Tekstvak 17"/>
          <p:cNvSpPr txBox="1"/>
          <p:nvPr/>
        </p:nvSpPr>
        <p:spPr>
          <a:xfrm>
            <a:off x="7317233" y="2639491"/>
            <a:ext cx="4083297" cy="369332"/>
          </a:xfrm>
          <a:prstGeom prst="rect">
            <a:avLst/>
          </a:prstGeom>
          <a:noFill/>
        </p:spPr>
        <p:txBody>
          <a:bodyPr wrap="none" rtlCol="0">
            <a:spAutoFit/>
          </a:bodyPr>
          <a:lstStyle/>
          <a:p>
            <a:r>
              <a:rPr lang="en-US" dirty="0" smtClean="0">
                <a:solidFill>
                  <a:prstClr val="black"/>
                </a:solidFill>
              </a:rPr>
              <a:t>#29 out of 30 in World University Ranking</a:t>
            </a:r>
            <a:endParaRPr lang="en-US" dirty="0">
              <a:solidFill>
                <a:prstClr val="black"/>
              </a:solidFill>
            </a:endParaRPr>
          </a:p>
        </p:txBody>
      </p:sp>
      <p:sp>
        <p:nvSpPr>
          <p:cNvPr id="21" name="Tekstvak 20"/>
          <p:cNvSpPr txBox="1"/>
          <p:nvPr/>
        </p:nvSpPr>
        <p:spPr>
          <a:xfrm>
            <a:off x="7355238" y="3695630"/>
            <a:ext cx="2494273" cy="461665"/>
          </a:xfrm>
          <a:prstGeom prst="rect">
            <a:avLst/>
          </a:prstGeom>
          <a:noFill/>
        </p:spPr>
        <p:txBody>
          <a:bodyPr wrap="none" rtlCol="0">
            <a:spAutoFit/>
          </a:bodyPr>
          <a:lstStyle/>
          <a:p>
            <a:r>
              <a:rPr lang="en-US" sz="2400" b="1" dirty="0" err="1" smtClean="0">
                <a:solidFill>
                  <a:prstClr val="black"/>
                </a:solidFill>
              </a:rPr>
              <a:t>Nesta</a:t>
            </a:r>
            <a:r>
              <a:rPr lang="en-US" sz="2400" b="1" dirty="0" smtClean="0">
                <a:solidFill>
                  <a:prstClr val="black"/>
                </a:solidFill>
              </a:rPr>
              <a:t> CITIE report</a:t>
            </a:r>
            <a:endParaRPr lang="en-US" sz="2400" b="1" dirty="0">
              <a:solidFill>
                <a:prstClr val="black"/>
              </a:solidFill>
            </a:endParaRPr>
          </a:p>
        </p:txBody>
      </p:sp>
      <p:sp>
        <p:nvSpPr>
          <p:cNvPr id="22" name="Tekstvak 21"/>
          <p:cNvSpPr txBox="1"/>
          <p:nvPr/>
        </p:nvSpPr>
        <p:spPr>
          <a:xfrm>
            <a:off x="7286874" y="4246220"/>
            <a:ext cx="4565673" cy="646331"/>
          </a:xfrm>
          <a:prstGeom prst="rect">
            <a:avLst/>
          </a:prstGeom>
          <a:noFill/>
        </p:spPr>
        <p:txBody>
          <a:bodyPr wrap="none" rtlCol="0">
            <a:spAutoFit/>
          </a:bodyPr>
          <a:lstStyle/>
          <a:p>
            <a:r>
              <a:rPr lang="en-US" dirty="0" smtClean="0">
                <a:solidFill>
                  <a:prstClr val="black"/>
                </a:solidFill>
              </a:rPr>
              <a:t>Tier 3 city as investor </a:t>
            </a:r>
            <a:br>
              <a:rPr lang="en-US" dirty="0" smtClean="0">
                <a:solidFill>
                  <a:prstClr val="black"/>
                </a:solidFill>
              </a:rPr>
            </a:br>
            <a:r>
              <a:rPr lang="en-US" dirty="0" smtClean="0">
                <a:solidFill>
                  <a:prstClr val="black"/>
                </a:solidFill>
              </a:rPr>
              <a:t>(building tech talent, support access to capital)</a:t>
            </a:r>
            <a:endParaRPr lang="en-US" dirty="0">
              <a:solidFill>
                <a:prstClr val="black"/>
              </a:solidFill>
            </a:endParaRPr>
          </a:p>
        </p:txBody>
      </p:sp>
      <p:sp>
        <p:nvSpPr>
          <p:cNvPr id="23" name="Tekstvak 22"/>
          <p:cNvSpPr txBox="1"/>
          <p:nvPr/>
        </p:nvSpPr>
        <p:spPr>
          <a:xfrm>
            <a:off x="659875" y="4004660"/>
            <a:ext cx="6454157" cy="1754326"/>
          </a:xfrm>
          <a:prstGeom prst="rect">
            <a:avLst/>
          </a:prstGeom>
          <a:noFill/>
        </p:spPr>
        <p:txBody>
          <a:bodyPr wrap="square" rtlCol="0">
            <a:spAutoFit/>
          </a:bodyPr>
          <a:lstStyle/>
          <a:p>
            <a:r>
              <a:rPr lang="en-US" i="1" dirty="0" smtClean="0">
                <a:solidFill>
                  <a:srgbClr val="5B9BD5">
                    <a:lumMod val="50000"/>
                  </a:srgbClr>
                </a:solidFill>
              </a:rPr>
              <a:t>“Our position is average. Point of focus is the gap between education and the </a:t>
            </a:r>
            <a:r>
              <a:rPr lang="en-US" i="1" dirty="0" err="1" smtClean="0">
                <a:solidFill>
                  <a:srgbClr val="5B9BD5">
                    <a:lumMod val="50000"/>
                  </a:srgbClr>
                </a:solidFill>
              </a:rPr>
              <a:t>labour</a:t>
            </a:r>
            <a:r>
              <a:rPr lang="en-US" i="1" dirty="0" smtClean="0">
                <a:solidFill>
                  <a:srgbClr val="5B9BD5">
                    <a:lumMod val="50000"/>
                  </a:srgbClr>
                </a:solidFill>
              </a:rPr>
              <a:t> market and the widening skill-gap</a:t>
            </a:r>
            <a:r>
              <a:rPr lang="nl-NL" i="1" dirty="0" smtClean="0">
                <a:solidFill>
                  <a:srgbClr val="5B9BD5">
                    <a:lumMod val="50000"/>
                  </a:srgbClr>
                </a:solidFill>
              </a:rPr>
              <a:t>. Too </a:t>
            </a:r>
            <a:r>
              <a:rPr lang="nl-NL" i="1" dirty="0" err="1" smtClean="0">
                <a:solidFill>
                  <a:srgbClr val="5B9BD5">
                    <a:lumMod val="50000"/>
                  </a:srgbClr>
                </a:solidFill>
              </a:rPr>
              <a:t>little</a:t>
            </a:r>
            <a:r>
              <a:rPr lang="nl-NL" i="1" dirty="0" smtClean="0">
                <a:solidFill>
                  <a:srgbClr val="5B9BD5">
                    <a:lumMod val="50000"/>
                  </a:srgbClr>
                </a:solidFill>
              </a:rPr>
              <a:t> attention </a:t>
            </a:r>
            <a:r>
              <a:rPr lang="nl-NL" i="1" dirty="0" err="1" smtClean="0">
                <a:solidFill>
                  <a:srgbClr val="5B9BD5">
                    <a:lumMod val="50000"/>
                  </a:srgbClr>
                </a:solidFill>
              </a:rPr>
              <a:t>for</a:t>
            </a:r>
            <a:r>
              <a:rPr lang="nl-NL" i="1" dirty="0" smtClean="0">
                <a:solidFill>
                  <a:srgbClr val="5B9BD5">
                    <a:lumMod val="50000"/>
                  </a:srgbClr>
                </a:solidFill>
              </a:rPr>
              <a:t> life long </a:t>
            </a:r>
            <a:r>
              <a:rPr lang="nl-NL" i="1" dirty="0" err="1" smtClean="0">
                <a:solidFill>
                  <a:srgbClr val="5B9BD5">
                    <a:lumMod val="50000"/>
                  </a:srgbClr>
                </a:solidFill>
              </a:rPr>
              <a:t>learning</a:t>
            </a:r>
            <a:r>
              <a:rPr lang="nl-NL" i="1" dirty="0" smtClean="0">
                <a:solidFill>
                  <a:srgbClr val="5B9BD5">
                    <a:lumMod val="50000"/>
                  </a:srgbClr>
                </a:solidFill>
              </a:rPr>
              <a:t>” (Jilko Andringa – Manpower Group)</a:t>
            </a:r>
          </a:p>
          <a:p>
            <a:endParaRPr lang="nl-NL" i="1" dirty="0">
              <a:solidFill>
                <a:srgbClr val="5B9BD5">
                  <a:lumMod val="50000"/>
                </a:srgbClr>
              </a:solidFill>
            </a:endParaRPr>
          </a:p>
          <a:p>
            <a:r>
              <a:rPr lang="nl-NL" i="1" dirty="0" smtClean="0">
                <a:solidFill>
                  <a:srgbClr val="5B9BD5">
                    <a:lumMod val="50000"/>
                  </a:srgbClr>
                </a:solidFill>
              </a:rPr>
              <a:t> </a:t>
            </a:r>
            <a:endParaRPr lang="nl-NL" i="1" dirty="0">
              <a:solidFill>
                <a:srgbClr val="5B9BD5">
                  <a:lumMod val="50000"/>
                </a:srgbClr>
              </a:solidFill>
            </a:endParaRPr>
          </a:p>
        </p:txBody>
      </p:sp>
      <p:sp>
        <p:nvSpPr>
          <p:cNvPr id="20" name="Tekstvak 19"/>
          <p:cNvSpPr txBox="1"/>
          <p:nvPr/>
        </p:nvSpPr>
        <p:spPr>
          <a:xfrm>
            <a:off x="665004" y="1818211"/>
            <a:ext cx="3158300" cy="369332"/>
          </a:xfrm>
          <a:prstGeom prst="rect">
            <a:avLst/>
          </a:prstGeom>
          <a:noFill/>
        </p:spPr>
        <p:txBody>
          <a:bodyPr wrap="none" rtlCol="0">
            <a:spAutoFit/>
          </a:bodyPr>
          <a:lstStyle/>
          <a:p>
            <a:r>
              <a:rPr lang="en-US" dirty="0" smtClean="0">
                <a:solidFill>
                  <a:prstClr val="black"/>
                </a:solidFill>
              </a:rPr>
              <a:t>#37 out of 42 in human capital</a:t>
            </a:r>
            <a:endParaRPr lang="en-US" dirty="0">
              <a:solidFill>
                <a:prstClr val="black"/>
              </a:solidFill>
            </a:endParaRPr>
          </a:p>
        </p:txBody>
      </p:sp>
      <p:sp>
        <p:nvSpPr>
          <p:cNvPr id="25" name="Tekstvak 24"/>
          <p:cNvSpPr txBox="1"/>
          <p:nvPr/>
        </p:nvSpPr>
        <p:spPr>
          <a:xfrm>
            <a:off x="659875" y="2373929"/>
            <a:ext cx="4004622" cy="369332"/>
          </a:xfrm>
          <a:prstGeom prst="rect">
            <a:avLst/>
          </a:prstGeom>
          <a:noFill/>
        </p:spPr>
        <p:txBody>
          <a:bodyPr wrap="none" rtlCol="0">
            <a:spAutoFit/>
          </a:bodyPr>
          <a:lstStyle/>
          <a:p>
            <a:r>
              <a:rPr lang="en-US" dirty="0" smtClean="0">
                <a:solidFill>
                  <a:prstClr val="black"/>
                </a:solidFill>
              </a:rPr>
              <a:t>#20 in ease of securing human resources</a:t>
            </a:r>
            <a:endParaRPr lang="en-US" dirty="0">
              <a:solidFill>
                <a:prstClr val="black"/>
              </a:solidFill>
            </a:endParaRPr>
          </a:p>
        </p:txBody>
      </p:sp>
      <p:sp>
        <p:nvSpPr>
          <p:cNvPr id="26" name="Tekstvak 25"/>
          <p:cNvSpPr txBox="1"/>
          <p:nvPr/>
        </p:nvSpPr>
        <p:spPr>
          <a:xfrm>
            <a:off x="659875" y="2874783"/>
            <a:ext cx="3816750" cy="369332"/>
          </a:xfrm>
          <a:prstGeom prst="rect">
            <a:avLst/>
          </a:prstGeom>
          <a:noFill/>
        </p:spPr>
        <p:txBody>
          <a:bodyPr wrap="none" rtlCol="0">
            <a:spAutoFit/>
          </a:bodyPr>
          <a:lstStyle/>
          <a:p>
            <a:r>
              <a:rPr lang="en-US" dirty="0" smtClean="0">
                <a:solidFill>
                  <a:prstClr val="black"/>
                </a:solidFill>
              </a:rPr>
              <a:t>#39 in number of international schools</a:t>
            </a:r>
            <a:endParaRPr lang="en-US" dirty="0">
              <a:solidFill>
                <a:prstClr val="black"/>
              </a:solidFill>
            </a:endParaRPr>
          </a:p>
        </p:txBody>
      </p:sp>
      <p:sp>
        <p:nvSpPr>
          <p:cNvPr id="27" name="Tekstvak 26"/>
          <p:cNvSpPr txBox="1"/>
          <p:nvPr/>
        </p:nvSpPr>
        <p:spPr>
          <a:xfrm>
            <a:off x="7286874" y="3104065"/>
            <a:ext cx="2701893" cy="369332"/>
          </a:xfrm>
          <a:prstGeom prst="rect">
            <a:avLst/>
          </a:prstGeom>
          <a:noFill/>
        </p:spPr>
        <p:txBody>
          <a:bodyPr wrap="none" rtlCol="0">
            <a:spAutoFit/>
          </a:bodyPr>
          <a:lstStyle/>
          <a:p>
            <a:r>
              <a:rPr lang="en-US" dirty="0" smtClean="0">
                <a:solidFill>
                  <a:prstClr val="black"/>
                </a:solidFill>
              </a:rPr>
              <a:t>#11 in youthful cities index</a:t>
            </a:r>
            <a:endParaRPr lang="en-US" dirty="0">
              <a:solidFill>
                <a:prstClr val="black"/>
              </a:solidFill>
            </a:endParaRPr>
          </a:p>
        </p:txBody>
      </p:sp>
      <p:sp>
        <p:nvSpPr>
          <p:cNvPr id="28" name="Tekstvak 27"/>
          <p:cNvSpPr txBox="1"/>
          <p:nvPr/>
        </p:nvSpPr>
        <p:spPr>
          <a:xfrm>
            <a:off x="659875" y="3375638"/>
            <a:ext cx="3930691" cy="369332"/>
          </a:xfrm>
          <a:prstGeom prst="rect">
            <a:avLst/>
          </a:prstGeom>
          <a:noFill/>
        </p:spPr>
        <p:txBody>
          <a:bodyPr wrap="none" rtlCol="0">
            <a:spAutoFit/>
          </a:bodyPr>
          <a:lstStyle/>
          <a:p>
            <a:r>
              <a:rPr lang="en-US" dirty="0" smtClean="0">
                <a:solidFill>
                  <a:prstClr val="black"/>
                </a:solidFill>
              </a:rPr>
              <a:t>#24 in number of international students</a:t>
            </a:r>
            <a:endParaRPr lang="en-US" dirty="0">
              <a:solidFill>
                <a:prstClr val="black"/>
              </a:solidFill>
            </a:endParaRPr>
          </a:p>
        </p:txBody>
      </p:sp>
    </p:spTree>
    <p:extLst>
      <p:ext uri="{BB962C8B-B14F-4D97-AF65-F5344CB8AC3E}">
        <p14:creationId xmlns:p14="http://schemas.microsoft.com/office/powerpoint/2010/main" val="167822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Contents</a:t>
            </a:r>
            <a:endParaRPr lang="nl-NL" dirty="0"/>
          </a:p>
        </p:txBody>
      </p:sp>
      <p:pic>
        <p:nvPicPr>
          <p:cNvPr id="5" name="Tijdelijke aanduiding voor inhoud 4"/>
          <p:cNvPicPr>
            <a:picLocks noGrp="1" noChangeAspect="1"/>
          </p:cNvPicPr>
          <p:nvPr>
            <p:ph idx="1"/>
          </p:nvPr>
        </p:nvPicPr>
        <p:blipFill>
          <a:blip r:embed="rId2"/>
          <a:stretch>
            <a:fillRect/>
          </a:stretch>
        </p:blipFill>
        <p:spPr>
          <a:xfrm>
            <a:off x="152183" y="6019049"/>
            <a:ext cx="5011346" cy="481626"/>
          </a:xfrm>
          <a:prstGeom prst="rect">
            <a:avLst/>
          </a:prstGeom>
        </p:spPr>
      </p:pic>
      <p:sp>
        <p:nvSpPr>
          <p:cNvPr id="6" name="Rechthoek 5"/>
          <p:cNvSpPr/>
          <p:nvPr/>
        </p:nvSpPr>
        <p:spPr>
          <a:xfrm>
            <a:off x="914400" y="1563624"/>
            <a:ext cx="10113264" cy="5570756"/>
          </a:xfrm>
          <a:prstGeom prst="rect">
            <a:avLst/>
          </a:prstGeom>
        </p:spPr>
        <p:txBody>
          <a:bodyPr wrap="square">
            <a:spAutoFit/>
          </a:bodyPr>
          <a:lstStyle/>
          <a:p>
            <a:pPr marL="342900" lvl="0" indent="-342900">
              <a:spcAft>
                <a:spcPts val="0"/>
              </a:spcAft>
              <a:buFont typeface="+mj-lt"/>
              <a:buAutoNum type="arabicPeriod"/>
            </a:pPr>
            <a:r>
              <a:rPr lang="nl-NL" sz="2000" dirty="0" smtClean="0">
                <a:solidFill>
                  <a:srgbClr val="000000"/>
                </a:solidFill>
                <a:latin typeface="Calibri" panose="020F0502020204030204" pitchFamily="34" charset="0"/>
                <a:ea typeface="Calibri" panose="020F0502020204030204" pitchFamily="34" charset="0"/>
              </a:rPr>
              <a:t>The </a:t>
            </a:r>
            <a:r>
              <a:rPr lang="nl-NL" sz="2000" dirty="0" err="1" smtClean="0">
                <a:solidFill>
                  <a:srgbClr val="000000"/>
                </a:solidFill>
                <a:latin typeface="Calibri" panose="020F0502020204030204" pitchFamily="34" charset="0"/>
                <a:ea typeface="Calibri" panose="020F0502020204030204" pitchFamily="34" charset="0"/>
              </a:rPr>
              <a:t>reasons</a:t>
            </a:r>
            <a:r>
              <a:rPr lang="nl-NL" sz="2000" dirty="0" smtClean="0">
                <a:solidFill>
                  <a:srgbClr val="000000"/>
                </a:solidFill>
                <a:latin typeface="Calibri" panose="020F0502020204030204" pitchFamily="34" charset="0"/>
                <a:ea typeface="Calibri" panose="020F0502020204030204" pitchFamily="34" charset="0"/>
              </a:rPr>
              <a:t> </a:t>
            </a:r>
            <a:r>
              <a:rPr lang="nl-NL" sz="2000" dirty="0" err="1" smtClean="0">
                <a:solidFill>
                  <a:srgbClr val="000000"/>
                </a:solidFill>
                <a:latin typeface="Calibri" panose="020F0502020204030204" pitchFamily="34" charset="0"/>
                <a:ea typeface="Calibri" panose="020F0502020204030204" pitchFamily="34" charset="0"/>
              </a:rPr>
              <a:t>for</a:t>
            </a:r>
            <a:r>
              <a:rPr lang="nl-NL" sz="2000" dirty="0" smtClean="0">
                <a:solidFill>
                  <a:srgbClr val="000000"/>
                </a:solidFill>
                <a:latin typeface="Calibri" panose="020F0502020204030204" pitchFamily="34" charset="0"/>
                <a:ea typeface="Calibri" panose="020F0502020204030204" pitchFamily="34" charset="0"/>
              </a:rPr>
              <a:t> </a:t>
            </a:r>
            <a:r>
              <a:rPr lang="nl-NL" sz="2000" dirty="0" err="1" smtClean="0">
                <a:solidFill>
                  <a:srgbClr val="000000"/>
                </a:solidFill>
                <a:latin typeface="Calibri" panose="020F0502020204030204" pitchFamily="34" charset="0"/>
                <a:ea typeface="Calibri" panose="020F0502020204030204" pitchFamily="34" charset="0"/>
              </a:rPr>
              <a:t>doing</a:t>
            </a:r>
            <a:r>
              <a:rPr lang="nl-NL" sz="2000" dirty="0" smtClean="0">
                <a:solidFill>
                  <a:srgbClr val="000000"/>
                </a:solidFill>
                <a:latin typeface="Calibri" panose="020F0502020204030204" pitchFamily="34" charset="0"/>
                <a:ea typeface="Calibri" panose="020F0502020204030204" pitchFamily="34" charset="0"/>
              </a:rPr>
              <a:t> a ‘gap’-analysis </a:t>
            </a:r>
            <a:r>
              <a:rPr lang="nl-NL" sz="2000" dirty="0" err="1" smtClean="0">
                <a:solidFill>
                  <a:srgbClr val="000000"/>
                </a:solidFill>
                <a:latin typeface="Calibri" panose="020F0502020204030204" pitchFamily="34" charset="0"/>
                <a:ea typeface="Calibri" panose="020F0502020204030204" pitchFamily="34" charset="0"/>
              </a:rPr>
              <a:t>and</a:t>
            </a:r>
            <a:r>
              <a:rPr lang="nl-NL" sz="2000" dirty="0" smtClean="0">
                <a:solidFill>
                  <a:srgbClr val="000000"/>
                </a:solidFill>
                <a:latin typeface="Calibri" panose="020F0502020204030204" pitchFamily="34" charset="0"/>
                <a:ea typeface="Calibri" panose="020F0502020204030204" pitchFamily="34" charset="0"/>
              </a:rPr>
              <a:t> </a:t>
            </a:r>
            <a:r>
              <a:rPr lang="nl-NL" sz="2000" dirty="0" err="1" smtClean="0">
                <a:solidFill>
                  <a:srgbClr val="000000"/>
                </a:solidFill>
                <a:latin typeface="Calibri" panose="020F0502020204030204" pitchFamily="34" charset="0"/>
                <a:ea typeface="Calibri" panose="020F0502020204030204" pitchFamily="34" charset="0"/>
              </a:rPr>
              <a:t>its</a:t>
            </a:r>
            <a:r>
              <a:rPr lang="nl-NL" sz="2000" dirty="0" smtClean="0">
                <a:solidFill>
                  <a:srgbClr val="000000"/>
                </a:solidFill>
                <a:latin typeface="Calibri" panose="020F0502020204030204" pitchFamily="34" charset="0"/>
                <a:ea typeface="Calibri" panose="020F0502020204030204" pitchFamily="34" charset="0"/>
              </a:rPr>
              <a:t> </a:t>
            </a:r>
            <a:r>
              <a:rPr lang="nl-NL" sz="2000" dirty="0" err="1" smtClean="0">
                <a:solidFill>
                  <a:srgbClr val="000000"/>
                </a:solidFill>
                <a:latin typeface="Calibri" panose="020F0502020204030204" pitchFamily="34" charset="0"/>
                <a:ea typeface="Calibri" panose="020F0502020204030204" pitchFamily="34" charset="0"/>
              </a:rPr>
              <a:t>value</a:t>
            </a:r>
            <a:r>
              <a:rPr lang="nl-NL" sz="2000" dirty="0" smtClean="0">
                <a:solidFill>
                  <a:srgbClr val="000000"/>
                </a:solidFill>
                <a:latin typeface="Calibri" panose="020F0502020204030204" pitchFamily="34" charset="0"/>
                <a:ea typeface="Calibri" panose="020F0502020204030204" pitchFamily="34" charset="0"/>
              </a:rPr>
              <a:t> </a:t>
            </a:r>
            <a:r>
              <a:rPr lang="nl-NL" sz="2000" dirty="0" err="1" smtClean="0">
                <a:solidFill>
                  <a:srgbClr val="000000"/>
                </a:solidFill>
                <a:latin typeface="Calibri" panose="020F0502020204030204" pitchFamily="34" charset="0"/>
                <a:ea typeface="Calibri" panose="020F0502020204030204" pitchFamily="34" charset="0"/>
              </a:rPr>
              <a:t>for</a:t>
            </a:r>
            <a:r>
              <a:rPr lang="nl-NL" sz="2000" dirty="0" smtClean="0">
                <a:solidFill>
                  <a:srgbClr val="000000"/>
                </a:solidFill>
                <a:latin typeface="Calibri" panose="020F0502020204030204" pitchFamily="34" charset="0"/>
                <a:ea typeface="Calibri" panose="020F0502020204030204" pitchFamily="34" charset="0"/>
              </a:rPr>
              <a:t> </a:t>
            </a:r>
            <a:r>
              <a:rPr lang="nl-NL" sz="2000" dirty="0" err="1" smtClean="0">
                <a:solidFill>
                  <a:srgbClr val="000000"/>
                </a:solidFill>
                <a:latin typeface="Calibri" panose="020F0502020204030204" pitchFamily="34" charset="0"/>
                <a:ea typeface="Calibri" panose="020F0502020204030204" pitchFamily="34" charset="0"/>
              </a:rPr>
              <a:t>the</a:t>
            </a:r>
            <a:r>
              <a:rPr lang="nl-NL" sz="2000" dirty="0" smtClean="0">
                <a:solidFill>
                  <a:srgbClr val="000000"/>
                </a:solidFill>
                <a:latin typeface="Calibri" panose="020F0502020204030204" pitchFamily="34" charset="0"/>
                <a:ea typeface="Calibri" panose="020F0502020204030204" pitchFamily="34" charset="0"/>
              </a:rPr>
              <a:t> </a:t>
            </a:r>
            <a:r>
              <a:rPr lang="nl-NL" sz="2000" dirty="0" err="1" smtClean="0">
                <a:solidFill>
                  <a:srgbClr val="000000"/>
                </a:solidFill>
                <a:latin typeface="Calibri" panose="020F0502020204030204" pitchFamily="34" charset="0"/>
                <a:ea typeface="Calibri" panose="020F0502020204030204" pitchFamily="34" charset="0"/>
              </a:rPr>
              <a:t>work</a:t>
            </a:r>
            <a:r>
              <a:rPr lang="nl-NL" sz="2000" dirty="0" smtClean="0">
                <a:solidFill>
                  <a:srgbClr val="000000"/>
                </a:solidFill>
                <a:latin typeface="Calibri" panose="020F0502020204030204" pitchFamily="34" charset="0"/>
                <a:ea typeface="Calibri" panose="020F0502020204030204" pitchFamily="34" charset="0"/>
              </a:rPr>
              <a:t> of </a:t>
            </a:r>
            <a:r>
              <a:rPr lang="nl-NL" sz="2000" dirty="0" err="1" smtClean="0">
                <a:solidFill>
                  <a:srgbClr val="000000"/>
                </a:solidFill>
                <a:latin typeface="Calibri" panose="020F0502020204030204" pitchFamily="34" charset="0"/>
                <a:ea typeface="Calibri" panose="020F0502020204030204" pitchFamily="34" charset="0"/>
              </a:rPr>
              <a:t>the</a:t>
            </a:r>
            <a:r>
              <a:rPr lang="nl-NL" sz="2000" dirty="0" smtClean="0">
                <a:solidFill>
                  <a:srgbClr val="000000"/>
                </a:solidFill>
                <a:latin typeface="Calibri" panose="020F0502020204030204" pitchFamily="34" charset="0"/>
                <a:ea typeface="Calibri" panose="020F0502020204030204" pitchFamily="34" charset="0"/>
              </a:rPr>
              <a:t> IAB</a:t>
            </a:r>
          </a:p>
          <a:p>
            <a:pPr marL="342900" lvl="0" indent="-342900">
              <a:spcAft>
                <a:spcPts val="0"/>
              </a:spcAft>
              <a:buFont typeface="+mj-lt"/>
              <a:buAutoNum type="arabicPeriod"/>
            </a:pPr>
            <a:r>
              <a:rPr lang="nl-NL" sz="2000" dirty="0" err="1" smtClean="0">
                <a:solidFill>
                  <a:srgbClr val="000000"/>
                </a:solidFill>
                <a:latin typeface="Calibri" panose="020F0502020204030204" pitchFamily="34" charset="0"/>
                <a:ea typeface="Calibri" panose="020F0502020204030204" pitchFamily="34" charset="0"/>
              </a:rPr>
              <a:t>Conducting</a:t>
            </a:r>
            <a:r>
              <a:rPr lang="nl-NL" sz="2000" dirty="0" smtClean="0">
                <a:solidFill>
                  <a:srgbClr val="000000"/>
                </a:solidFill>
                <a:latin typeface="Calibri" panose="020F0502020204030204" pitchFamily="34" charset="0"/>
                <a:ea typeface="Calibri" panose="020F0502020204030204" pitchFamily="34" charset="0"/>
              </a:rPr>
              <a:t> </a:t>
            </a:r>
            <a:r>
              <a:rPr lang="nl-NL" sz="2000" dirty="0" err="1" smtClean="0">
                <a:solidFill>
                  <a:srgbClr val="000000"/>
                </a:solidFill>
                <a:latin typeface="Calibri" panose="020F0502020204030204" pitchFamily="34" charset="0"/>
                <a:ea typeface="Calibri" panose="020F0502020204030204" pitchFamily="34" charset="0"/>
              </a:rPr>
              <a:t>the</a:t>
            </a:r>
            <a:r>
              <a:rPr lang="nl-NL" sz="2000" dirty="0" smtClean="0">
                <a:solidFill>
                  <a:srgbClr val="000000"/>
                </a:solidFill>
                <a:latin typeface="Calibri" panose="020F0502020204030204" pitchFamily="34" charset="0"/>
                <a:ea typeface="Calibri" panose="020F0502020204030204" pitchFamily="34" charset="0"/>
              </a:rPr>
              <a:t> ‘gap’-analysis</a:t>
            </a:r>
          </a:p>
          <a:p>
            <a:pPr marL="800100" lvl="1" indent="-342900">
              <a:buFont typeface="Arial" panose="020B0604020202020204" pitchFamily="34" charset="0"/>
              <a:buChar char="•"/>
            </a:pPr>
            <a:r>
              <a:rPr lang="nl-NL" sz="2000" dirty="0">
                <a:solidFill>
                  <a:srgbClr val="000000"/>
                </a:solidFill>
                <a:latin typeface="Calibri" panose="020F0502020204030204" pitchFamily="34" charset="0"/>
                <a:ea typeface="Calibri" panose="020F0502020204030204" pitchFamily="34" charset="0"/>
              </a:rPr>
              <a:t>The </a:t>
            </a:r>
            <a:r>
              <a:rPr lang="nl-NL" sz="2000" dirty="0" err="1">
                <a:solidFill>
                  <a:srgbClr val="000000"/>
                </a:solidFill>
                <a:latin typeface="Calibri" panose="020F0502020204030204" pitchFamily="34" charset="0"/>
                <a:ea typeface="Calibri" panose="020F0502020204030204" pitchFamily="34" charset="0"/>
              </a:rPr>
              <a:t>need</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for</a:t>
            </a:r>
            <a:r>
              <a:rPr lang="nl-NL" sz="2000" dirty="0">
                <a:solidFill>
                  <a:srgbClr val="000000"/>
                </a:solidFill>
                <a:latin typeface="Calibri" panose="020F0502020204030204" pitchFamily="34" charset="0"/>
                <a:ea typeface="Calibri" panose="020F0502020204030204" pitchFamily="34" charset="0"/>
              </a:rPr>
              <a:t> a </a:t>
            </a:r>
            <a:r>
              <a:rPr lang="nl-NL" sz="2000" dirty="0" err="1">
                <a:solidFill>
                  <a:srgbClr val="000000"/>
                </a:solidFill>
                <a:latin typeface="Calibri" panose="020F0502020204030204" pitchFamily="34" charset="0"/>
                <a:ea typeface="Calibri" panose="020F0502020204030204" pitchFamily="34" charset="0"/>
              </a:rPr>
              <a:t>pragmatic</a:t>
            </a:r>
            <a:r>
              <a:rPr lang="nl-NL" sz="2000" dirty="0">
                <a:solidFill>
                  <a:srgbClr val="000000"/>
                </a:solidFill>
                <a:latin typeface="Calibri" panose="020F0502020204030204" pitchFamily="34" charset="0"/>
                <a:ea typeface="Calibri" panose="020F0502020204030204" pitchFamily="34" charset="0"/>
              </a:rPr>
              <a:t> approach</a:t>
            </a:r>
          </a:p>
          <a:p>
            <a:pPr marL="800100" lvl="1" indent="-342900">
              <a:buFont typeface="Arial" panose="020B0604020202020204" pitchFamily="34" charset="0"/>
              <a:buChar char="•"/>
            </a:pPr>
            <a:r>
              <a:rPr lang="nl-NL" sz="2000" dirty="0">
                <a:solidFill>
                  <a:srgbClr val="000000"/>
                </a:solidFill>
                <a:latin typeface="Calibri" panose="020F0502020204030204" pitchFamily="34" charset="0"/>
                <a:ea typeface="Calibri" panose="020F0502020204030204" pitchFamily="34" charset="0"/>
              </a:rPr>
              <a:t>Using information </a:t>
            </a:r>
            <a:r>
              <a:rPr lang="nl-NL" sz="2000" dirty="0" err="1">
                <a:solidFill>
                  <a:srgbClr val="000000"/>
                </a:solidFill>
                <a:latin typeface="Calibri" panose="020F0502020204030204" pitchFamily="34" charset="0"/>
                <a:ea typeface="Calibri" panose="020F0502020204030204" pitchFamily="34" charset="0"/>
              </a:rPr>
              <a:t>from</a:t>
            </a:r>
            <a:r>
              <a:rPr lang="nl-NL" sz="2000" dirty="0">
                <a:solidFill>
                  <a:srgbClr val="000000"/>
                </a:solidFill>
                <a:latin typeface="Calibri" panose="020F0502020204030204" pitchFamily="34" charset="0"/>
                <a:ea typeface="Calibri" panose="020F0502020204030204" pitchFamily="34" charset="0"/>
              </a:rPr>
              <a:t> benchmarks </a:t>
            </a:r>
            <a:r>
              <a:rPr lang="nl-NL" sz="2000" dirty="0" err="1">
                <a:solidFill>
                  <a:srgbClr val="000000"/>
                </a:solidFill>
                <a:latin typeface="Calibri" panose="020F0502020204030204" pitchFamily="34" charset="0"/>
                <a:ea typeface="Calibri" panose="020F0502020204030204" pitchFamily="34" charset="0"/>
              </a:rPr>
              <a:t>and</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other</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reports</a:t>
            </a:r>
            <a:endParaRPr lang="nl-NL" sz="2000"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nl-NL" sz="2000" dirty="0">
                <a:solidFill>
                  <a:srgbClr val="000000"/>
                </a:solidFill>
                <a:latin typeface="Calibri" panose="020F0502020204030204" pitchFamily="34" charset="0"/>
                <a:ea typeface="Calibri" panose="020F0502020204030204" pitchFamily="34" charset="0"/>
              </a:rPr>
              <a:t>Using expert </a:t>
            </a:r>
            <a:r>
              <a:rPr lang="en-GB" sz="2000" dirty="0">
                <a:solidFill>
                  <a:srgbClr val="000000"/>
                </a:solidFill>
                <a:latin typeface="Calibri" panose="020F0502020204030204" pitchFamily="34" charset="0"/>
                <a:ea typeface="Calibri" panose="020F0502020204030204" pitchFamily="34" charset="0"/>
              </a:rPr>
              <a:t>judgements</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obtained</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using</a:t>
            </a:r>
            <a:r>
              <a:rPr lang="nl-NL" sz="2000" dirty="0">
                <a:solidFill>
                  <a:srgbClr val="000000"/>
                </a:solidFill>
                <a:latin typeface="Calibri" panose="020F0502020204030204" pitchFamily="34" charset="0"/>
                <a:ea typeface="Calibri" panose="020F0502020204030204" pitchFamily="34" charset="0"/>
              </a:rPr>
              <a:t> questionnaires</a:t>
            </a:r>
          </a:p>
          <a:p>
            <a:pPr marL="342900" indent="-342900">
              <a:buFont typeface="+mj-lt"/>
              <a:buAutoNum type="arabicPeriod"/>
            </a:pPr>
            <a:r>
              <a:rPr lang="nl-NL" sz="2000" dirty="0" err="1" smtClean="0">
                <a:solidFill>
                  <a:srgbClr val="000000"/>
                </a:solidFill>
                <a:latin typeface="Calibri" panose="020F0502020204030204" pitchFamily="34" charset="0"/>
                <a:ea typeface="Calibri" panose="020F0502020204030204" pitchFamily="34" charset="0"/>
              </a:rPr>
              <a:t>Where</a:t>
            </a:r>
            <a:r>
              <a:rPr lang="nl-NL" sz="2000" dirty="0" smtClean="0">
                <a:solidFill>
                  <a:srgbClr val="000000"/>
                </a:solidFill>
                <a:latin typeface="Calibri" panose="020F0502020204030204" pitchFamily="34" charset="0"/>
                <a:ea typeface="Calibri" panose="020F0502020204030204" pitchFamily="34" charset="0"/>
              </a:rPr>
              <a:t> do we stand on </a:t>
            </a:r>
            <a:r>
              <a:rPr lang="nl-NL" sz="2000" dirty="0" err="1" smtClean="0">
                <a:solidFill>
                  <a:srgbClr val="000000"/>
                </a:solidFill>
                <a:latin typeface="Calibri" panose="020F0502020204030204" pitchFamily="34" charset="0"/>
                <a:ea typeface="Calibri" panose="020F0502020204030204" pitchFamily="34" charset="0"/>
              </a:rPr>
              <a:t>the</a:t>
            </a:r>
            <a:r>
              <a:rPr lang="nl-NL" sz="2000" dirty="0" smtClean="0">
                <a:solidFill>
                  <a:srgbClr val="000000"/>
                </a:solidFill>
                <a:latin typeface="Calibri" panose="020F0502020204030204" pitchFamily="34" charset="0"/>
                <a:ea typeface="Calibri" panose="020F0502020204030204" pitchFamily="34" charset="0"/>
              </a:rPr>
              <a:t> </a:t>
            </a:r>
            <a:r>
              <a:rPr lang="nl-NL" sz="2000" dirty="0" err="1" smtClean="0">
                <a:solidFill>
                  <a:srgbClr val="000000"/>
                </a:solidFill>
                <a:latin typeface="Calibri" panose="020F0502020204030204" pitchFamily="34" charset="0"/>
                <a:ea typeface="Calibri" panose="020F0502020204030204" pitchFamily="34" charset="0"/>
              </a:rPr>
              <a:t>challenges</a:t>
            </a:r>
            <a:r>
              <a:rPr lang="nl-NL" sz="2000" dirty="0" smtClean="0">
                <a:solidFill>
                  <a:srgbClr val="000000"/>
                </a:solidFill>
                <a:latin typeface="Calibri" panose="020F0502020204030204" pitchFamily="34" charset="0"/>
                <a:ea typeface="Calibri" panose="020F0502020204030204" pitchFamily="34" charset="0"/>
              </a:rPr>
              <a:t>? </a:t>
            </a:r>
          </a:p>
          <a:p>
            <a:pPr marL="914400" lvl="1" indent="-342900">
              <a:buFont typeface="Arial" panose="020B0604020202020204" pitchFamily="34" charset="0"/>
              <a:buChar char="•"/>
            </a:pPr>
            <a:r>
              <a:rPr lang="nl-NL" sz="2000" dirty="0">
                <a:solidFill>
                  <a:srgbClr val="000000"/>
                </a:solidFill>
                <a:latin typeface="Calibri" panose="020F0502020204030204" pitchFamily="34" charset="0"/>
                <a:ea typeface="Calibri" panose="020F0502020204030204" pitchFamily="34" charset="0"/>
              </a:rPr>
              <a:t>The </a:t>
            </a:r>
            <a:r>
              <a:rPr lang="nl-NL" sz="2000" dirty="0" err="1">
                <a:solidFill>
                  <a:srgbClr val="000000"/>
                </a:solidFill>
                <a:latin typeface="Calibri" panose="020F0502020204030204" pitchFamily="34" charset="0"/>
                <a:ea typeface="Calibri" panose="020F0502020204030204" pitchFamily="34" charset="0"/>
              </a:rPr>
              <a:t>relative</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position</a:t>
            </a:r>
            <a:r>
              <a:rPr lang="nl-NL" sz="2000" dirty="0">
                <a:solidFill>
                  <a:srgbClr val="000000"/>
                </a:solidFill>
                <a:latin typeface="Calibri" panose="020F0502020204030204" pitchFamily="34" charset="0"/>
                <a:ea typeface="Calibri" panose="020F0502020204030204" pitchFamily="34" charset="0"/>
              </a:rPr>
              <a:t> of </a:t>
            </a:r>
            <a:r>
              <a:rPr lang="nl-NL" sz="2000" dirty="0" err="1">
                <a:solidFill>
                  <a:srgbClr val="000000"/>
                </a:solidFill>
                <a:latin typeface="Calibri" panose="020F0502020204030204" pitchFamily="34" charset="0"/>
                <a:ea typeface="Calibri" panose="020F0502020204030204" pitchFamily="34" charset="0"/>
              </a:rPr>
              <a:t>the</a:t>
            </a:r>
            <a:r>
              <a:rPr lang="nl-NL" sz="2000" dirty="0">
                <a:solidFill>
                  <a:srgbClr val="000000"/>
                </a:solidFill>
                <a:latin typeface="Calibri" panose="020F0502020204030204" pitchFamily="34" charset="0"/>
                <a:ea typeface="Calibri" panose="020F0502020204030204" pitchFamily="34" charset="0"/>
              </a:rPr>
              <a:t> MRA </a:t>
            </a:r>
            <a:r>
              <a:rPr lang="nl-NL" sz="2000" dirty="0" err="1">
                <a:solidFill>
                  <a:srgbClr val="000000"/>
                </a:solidFill>
                <a:latin typeface="Calibri" panose="020F0502020204030204" pitchFamily="34" charset="0"/>
                <a:ea typeface="Calibri" panose="020F0502020204030204" pitchFamily="34" charset="0"/>
              </a:rPr>
              <a:t>compared</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to</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other</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city</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regions</a:t>
            </a:r>
            <a:endParaRPr lang="nl-NL" sz="2000" dirty="0">
              <a:solidFill>
                <a:srgbClr val="000000"/>
              </a:solidFill>
              <a:latin typeface="Calibri" panose="020F0502020204030204" pitchFamily="34" charset="0"/>
              <a:ea typeface="Calibri" panose="020F0502020204030204" pitchFamily="34" charset="0"/>
            </a:endParaRPr>
          </a:p>
          <a:p>
            <a:pPr marL="914400" lvl="1" indent="-342900">
              <a:buFont typeface="Arial" panose="020B0604020202020204" pitchFamily="34" charset="0"/>
              <a:buChar char="•"/>
            </a:pPr>
            <a:r>
              <a:rPr lang="nl-NL" sz="2000" dirty="0">
                <a:solidFill>
                  <a:srgbClr val="000000"/>
                </a:solidFill>
                <a:latin typeface="Calibri" panose="020F0502020204030204" pitchFamily="34" charset="0"/>
                <a:ea typeface="Calibri" panose="020F0502020204030204" pitchFamily="34" charset="0"/>
              </a:rPr>
              <a:t>The gap </a:t>
            </a:r>
            <a:r>
              <a:rPr lang="nl-NL" sz="2000" dirty="0" err="1">
                <a:solidFill>
                  <a:srgbClr val="000000"/>
                </a:solidFill>
                <a:latin typeface="Calibri" panose="020F0502020204030204" pitchFamily="34" charset="0"/>
                <a:ea typeface="Calibri" panose="020F0502020204030204" pitchFamily="34" charset="0"/>
              </a:rPr>
              <a:t>between</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the</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actual</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position</a:t>
            </a:r>
            <a:r>
              <a:rPr lang="nl-NL" sz="2000" dirty="0">
                <a:solidFill>
                  <a:srgbClr val="000000"/>
                </a:solidFill>
                <a:latin typeface="Calibri" panose="020F0502020204030204" pitchFamily="34" charset="0"/>
                <a:ea typeface="Calibri" panose="020F0502020204030204" pitchFamily="34" charset="0"/>
              </a:rPr>
              <a:t> of </a:t>
            </a:r>
            <a:r>
              <a:rPr lang="nl-NL" sz="2000" dirty="0" err="1">
                <a:solidFill>
                  <a:srgbClr val="000000"/>
                </a:solidFill>
                <a:latin typeface="Calibri" panose="020F0502020204030204" pitchFamily="34" charset="0"/>
                <a:ea typeface="Calibri" panose="020F0502020204030204" pitchFamily="34" charset="0"/>
              </a:rPr>
              <a:t>the</a:t>
            </a:r>
            <a:r>
              <a:rPr lang="nl-NL" sz="2000" dirty="0">
                <a:solidFill>
                  <a:srgbClr val="000000"/>
                </a:solidFill>
                <a:latin typeface="Calibri" panose="020F0502020204030204" pitchFamily="34" charset="0"/>
                <a:ea typeface="Calibri" panose="020F0502020204030204" pitchFamily="34" charset="0"/>
              </a:rPr>
              <a:t> MRA on </a:t>
            </a:r>
            <a:r>
              <a:rPr lang="nl-NL" sz="2000" dirty="0" err="1">
                <a:solidFill>
                  <a:srgbClr val="000000"/>
                </a:solidFill>
                <a:latin typeface="Calibri" panose="020F0502020204030204" pitchFamily="34" charset="0"/>
                <a:ea typeface="Calibri" panose="020F0502020204030204" pitchFamily="34" charset="0"/>
              </a:rPr>
              <a:t>the</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challenges</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and</a:t>
            </a:r>
            <a:r>
              <a:rPr lang="nl-NL" sz="2000" dirty="0">
                <a:solidFill>
                  <a:srgbClr val="000000"/>
                </a:solidFill>
                <a:latin typeface="Calibri" panose="020F0502020204030204" pitchFamily="34" charset="0"/>
                <a:ea typeface="Calibri" panose="020F0502020204030204" pitchFamily="34" charset="0"/>
              </a:rPr>
              <a:t> </a:t>
            </a:r>
            <a:r>
              <a:rPr lang="nl-NL" sz="2000" dirty="0" err="1">
                <a:solidFill>
                  <a:srgbClr val="000000"/>
                </a:solidFill>
                <a:latin typeface="Calibri" panose="020F0502020204030204" pitchFamily="34" charset="0"/>
                <a:ea typeface="Calibri" panose="020F0502020204030204" pitchFamily="34" charset="0"/>
              </a:rPr>
              <a:t>the</a:t>
            </a:r>
            <a:r>
              <a:rPr lang="nl-NL" sz="2000" dirty="0">
                <a:solidFill>
                  <a:srgbClr val="000000"/>
                </a:solidFill>
                <a:latin typeface="Calibri" panose="020F0502020204030204" pitchFamily="34" charset="0"/>
                <a:ea typeface="Calibri" panose="020F0502020204030204" pitchFamily="34" charset="0"/>
              </a:rPr>
              <a:t> </a:t>
            </a:r>
            <a:r>
              <a:rPr lang="en-GB" sz="2000" dirty="0" smtClean="0">
                <a:solidFill>
                  <a:srgbClr val="000000"/>
                </a:solidFill>
                <a:latin typeface="Calibri" panose="020F0502020204030204" pitchFamily="34" charset="0"/>
                <a:ea typeface="Calibri" panose="020F0502020204030204" pitchFamily="34" charset="0"/>
              </a:rPr>
              <a:t>formulated ambition</a:t>
            </a:r>
          </a:p>
          <a:p>
            <a:pPr marL="914400" lvl="1" indent="-342900">
              <a:buFont typeface="Arial" panose="020B0604020202020204" pitchFamily="34" charset="0"/>
              <a:buChar char="•"/>
            </a:pPr>
            <a:r>
              <a:rPr lang="en-GB" sz="2000" dirty="0" smtClean="0">
                <a:solidFill>
                  <a:srgbClr val="000000"/>
                </a:solidFill>
                <a:latin typeface="Calibri" panose="020F0502020204030204" pitchFamily="34" charset="0"/>
                <a:ea typeface="Calibri" panose="020F0502020204030204" pitchFamily="34" charset="0"/>
              </a:rPr>
              <a:t>City regions that seem to be inspiring examples for the MRA on specific challenges</a:t>
            </a:r>
          </a:p>
          <a:p>
            <a:pPr marL="342900" indent="-342900">
              <a:buFont typeface="+mj-lt"/>
              <a:buAutoNum type="arabicPeriod"/>
            </a:pPr>
            <a:r>
              <a:rPr lang="en-GB" sz="2000" dirty="0" smtClean="0">
                <a:solidFill>
                  <a:srgbClr val="000000"/>
                </a:solidFill>
                <a:latin typeface="Calibri" panose="020F0502020204030204" pitchFamily="34" charset="0"/>
                <a:ea typeface="Calibri" panose="020F0502020204030204" pitchFamily="34" charset="0"/>
              </a:rPr>
              <a:t>Some first conclusions</a:t>
            </a:r>
          </a:p>
          <a:p>
            <a:pPr marL="342900" indent="-342900">
              <a:buFont typeface="+mj-lt"/>
              <a:buAutoNum type="arabicPeriod"/>
            </a:pPr>
            <a:r>
              <a:rPr lang="en-GB" sz="2000" dirty="0" smtClean="0">
                <a:solidFill>
                  <a:srgbClr val="000000"/>
                </a:solidFill>
                <a:latin typeface="Calibri" panose="020F0502020204030204" pitchFamily="34" charset="0"/>
                <a:ea typeface="Calibri" panose="020F0502020204030204" pitchFamily="34" charset="0"/>
              </a:rPr>
              <a:t>How to proceed  </a:t>
            </a:r>
          </a:p>
          <a:p>
            <a:endParaRPr lang="nl-NL" sz="2400" dirty="0" smtClean="0">
              <a:solidFill>
                <a:srgbClr val="000000"/>
              </a:solidFill>
              <a:latin typeface="Calibri" panose="020F0502020204030204" pitchFamily="34" charset="0"/>
              <a:ea typeface="Calibri" panose="020F0502020204030204" pitchFamily="34" charset="0"/>
            </a:endParaRPr>
          </a:p>
          <a:p>
            <a:r>
              <a:rPr lang="nl-NL" sz="2400" dirty="0" smtClean="0">
                <a:solidFill>
                  <a:srgbClr val="000000"/>
                </a:solidFill>
                <a:latin typeface="Calibri" panose="020F0502020204030204" pitchFamily="34" charset="0"/>
                <a:ea typeface="Calibri" panose="020F0502020204030204" pitchFamily="34" charset="0"/>
              </a:rPr>
              <a:t>Appendix 1 - </a:t>
            </a:r>
            <a:r>
              <a:rPr lang="nl-NL" sz="2400" dirty="0" err="1" smtClean="0">
                <a:solidFill>
                  <a:srgbClr val="000000"/>
                </a:solidFill>
                <a:latin typeface="Calibri" panose="020F0502020204030204" pitchFamily="34" charset="0"/>
                <a:ea typeface="Calibri" panose="020F0502020204030204" pitchFamily="34" charset="0"/>
              </a:rPr>
              <a:t>Measuring</a:t>
            </a:r>
            <a:r>
              <a:rPr lang="nl-NL" sz="2400" dirty="0" smtClean="0">
                <a:solidFill>
                  <a:srgbClr val="000000"/>
                </a:solidFill>
                <a:latin typeface="Calibri" panose="020F0502020204030204" pitchFamily="34" charset="0"/>
                <a:ea typeface="Calibri" panose="020F0502020204030204" pitchFamily="34" charset="0"/>
              </a:rPr>
              <a:t> </a:t>
            </a:r>
            <a:r>
              <a:rPr lang="nl-NL" sz="2400" dirty="0" err="1">
                <a:solidFill>
                  <a:srgbClr val="000000"/>
                </a:solidFill>
                <a:latin typeface="Calibri" panose="020F0502020204030204" pitchFamily="34" charset="0"/>
                <a:ea typeface="Calibri" panose="020F0502020204030204" pitchFamily="34" charset="0"/>
              </a:rPr>
              <a:t>the</a:t>
            </a:r>
            <a:r>
              <a:rPr lang="nl-NL" sz="2400" dirty="0">
                <a:solidFill>
                  <a:srgbClr val="000000"/>
                </a:solidFill>
                <a:latin typeface="Calibri" panose="020F0502020204030204" pitchFamily="34" charset="0"/>
                <a:ea typeface="Calibri" panose="020F0502020204030204" pitchFamily="34" charset="0"/>
              </a:rPr>
              <a:t> ‘gap’: </a:t>
            </a:r>
            <a:r>
              <a:rPr lang="nl-NL" sz="2400" dirty="0" err="1">
                <a:solidFill>
                  <a:srgbClr val="000000"/>
                </a:solidFill>
                <a:latin typeface="Calibri" panose="020F0502020204030204" pitchFamily="34" charset="0"/>
                <a:ea typeface="Calibri" panose="020F0502020204030204" pitchFamily="34" charset="0"/>
              </a:rPr>
              <a:t>some</a:t>
            </a:r>
            <a:r>
              <a:rPr lang="nl-NL" sz="2400" dirty="0">
                <a:solidFill>
                  <a:srgbClr val="000000"/>
                </a:solidFill>
                <a:latin typeface="Calibri" panose="020F0502020204030204" pitchFamily="34" charset="0"/>
                <a:ea typeface="Calibri" panose="020F0502020204030204" pitchFamily="34" charset="0"/>
              </a:rPr>
              <a:t> </a:t>
            </a:r>
            <a:r>
              <a:rPr lang="nl-NL" sz="2400" dirty="0" err="1">
                <a:solidFill>
                  <a:srgbClr val="000000"/>
                </a:solidFill>
                <a:latin typeface="Calibri" panose="020F0502020204030204" pitchFamily="34" charset="0"/>
                <a:ea typeface="Calibri" panose="020F0502020204030204" pitchFamily="34" charset="0"/>
              </a:rPr>
              <a:t>methodological</a:t>
            </a:r>
            <a:r>
              <a:rPr lang="nl-NL" sz="2400" dirty="0">
                <a:solidFill>
                  <a:srgbClr val="000000"/>
                </a:solidFill>
                <a:latin typeface="Calibri" panose="020F0502020204030204" pitchFamily="34" charset="0"/>
                <a:ea typeface="Calibri" panose="020F0502020204030204" pitchFamily="34" charset="0"/>
              </a:rPr>
              <a:t> issues</a:t>
            </a:r>
            <a:endParaRPr lang="nl-NL" sz="2200" dirty="0">
              <a:solidFill>
                <a:srgbClr val="000000"/>
              </a:solidFill>
              <a:latin typeface="Calibri" panose="020F0502020204030204" pitchFamily="34" charset="0"/>
              <a:ea typeface="Calibri" panose="020F0502020204030204" pitchFamily="34" charset="0"/>
            </a:endParaRPr>
          </a:p>
          <a:p>
            <a:pPr lvl="1" indent="-342900"/>
            <a:endParaRPr lang="nl-NL" sz="2200" dirty="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200" dirty="0" smtClean="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85977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659875" y="160445"/>
            <a:ext cx="11007869" cy="590931"/>
          </a:xfrm>
          <a:prstGeom prst="rect">
            <a:avLst/>
          </a:prstGeom>
          <a:noFill/>
        </p:spPr>
        <p:txBody>
          <a:bodyPr wrap="square" rtlCol="0">
            <a:spAutoFit/>
          </a:bodyPr>
          <a:lstStyle/>
          <a:p>
            <a:pPr>
              <a:lnSpc>
                <a:spcPct val="90000"/>
              </a:lnSpc>
              <a:spcBef>
                <a:spcPct val="0"/>
              </a:spcBef>
            </a:pPr>
            <a:r>
              <a:rPr lang="en-US" sz="3600" dirty="0">
                <a:solidFill>
                  <a:srgbClr val="000000"/>
                </a:solidFill>
                <a:ea typeface="Calibri" panose="020F0502020204030204" pitchFamily="34" charset="0"/>
              </a:rPr>
              <a:t>Jobs of the Future - </a:t>
            </a:r>
            <a:r>
              <a:rPr lang="en-US" sz="3600" dirty="0" smtClean="0">
                <a:solidFill>
                  <a:srgbClr val="000000"/>
                </a:solidFill>
                <a:ea typeface="Calibri" panose="020F0502020204030204" pitchFamily="34" charset="0"/>
              </a:rPr>
              <a:t>best practices</a:t>
            </a:r>
            <a:endParaRPr lang="en-US" sz="3600" dirty="0">
              <a:solidFill>
                <a:srgbClr val="000000"/>
              </a:solidFill>
              <a:ea typeface="Calibri" panose="020F0502020204030204" pitchFamily="34" charset="0"/>
            </a:endParaRPr>
          </a:p>
        </p:txBody>
      </p:sp>
      <p:sp>
        <p:nvSpPr>
          <p:cNvPr id="12" name="Tekstvak 11"/>
          <p:cNvSpPr txBox="1"/>
          <p:nvPr/>
        </p:nvSpPr>
        <p:spPr>
          <a:xfrm>
            <a:off x="659875" y="1227074"/>
            <a:ext cx="4393510" cy="646331"/>
          </a:xfrm>
          <a:prstGeom prst="rect">
            <a:avLst/>
          </a:prstGeom>
          <a:noFill/>
        </p:spPr>
        <p:txBody>
          <a:bodyPr wrap="none" rtlCol="0">
            <a:spAutoFit/>
          </a:bodyPr>
          <a:lstStyle/>
          <a:p>
            <a:r>
              <a:rPr lang="en-US" b="1" dirty="0">
                <a:solidFill>
                  <a:prstClr val="black"/>
                </a:solidFill>
              </a:rPr>
              <a:t>Top-ranked cities in Ease of securing human </a:t>
            </a:r>
            <a:br>
              <a:rPr lang="en-US" b="1" dirty="0">
                <a:solidFill>
                  <a:prstClr val="black"/>
                </a:solidFill>
              </a:rPr>
            </a:br>
            <a:r>
              <a:rPr lang="en-US" b="1" dirty="0">
                <a:solidFill>
                  <a:prstClr val="black"/>
                </a:solidFill>
              </a:rPr>
              <a:t>resources in Global Power City Index 2016</a:t>
            </a:r>
          </a:p>
        </p:txBody>
      </p:sp>
      <p:sp>
        <p:nvSpPr>
          <p:cNvPr id="14" name="Tekstvak 13"/>
          <p:cNvSpPr txBox="1"/>
          <p:nvPr/>
        </p:nvSpPr>
        <p:spPr>
          <a:xfrm>
            <a:off x="934195" y="1962802"/>
            <a:ext cx="1520801" cy="369332"/>
          </a:xfrm>
          <a:prstGeom prst="rect">
            <a:avLst/>
          </a:prstGeom>
          <a:noFill/>
        </p:spPr>
        <p:txBody>
          <a:bodyPr wrap="none" rtlCol="0">
            <a:spAutoFit/>
          </a:bodyPr>
          <a:lstStyle/>
          <a:p>
            <a:r>
              <a:rPr lang="en-US" dirty="0" smtClean="0">
                <a:solidFill>
                  <a:prstClr val="black"/>
                </a:solidFill>
              </a:rPr>
              <a:t>#1 – New York</a:t>
            </a:r>
            <a:endParaRPr lang="en-US" dirty="0">
              <a:solidFill>
                <a:prstClr val="black"/>
              </a:solidFill>
            </a:endParaRPr>
          </a:p>
        </p:txBody>
      </p:sp>
      <p:sp>
        <p:nvSpPr>
          <p:cNvPr id="15" name="Tekstvak 14"/>
          <p:cNvSpPr txBox="1"/>
          <p:nvPr/>
        </p:nvSpPr>
        <p:spPr>
          <a:xfrm>
            <a:off x="934195" y="2374629"/>
            <a:ext cx="1300356" cy="369332"/>
          </a:xfrm>
          <a:prstGeom prst="rect">
            <a:avLst/>
          </a:prstGeom>
          <a:noFill/>
        </p:spPr>
        <p:txBody>
          <a:bodyPr wrap="none" rtlCol="0">
            <a:spAutoFit/>
          </a:bodyPr>
          <a:lstStyle/>
          <a:p>
            <a:r>
              <a:rPr lang="en-US" dirty="0" smtClean="0">
                <a:solidFill>
                  <a:prstClr val="black"/>
                </a:solidFill>
              </a:rPr>
              <a:t>#2 - London</a:t>
            </a:r>
            <a:endParaRPr lang="en-US" dirty="0">
              <a:solidFill>
                <a:prstClr val="black"/>
              </a:solidFill>
            </a:endParaRPr>
          </a:p>
        </p:txBody>
      </p:sp>
      <p:sp>
        <p:nvSpPr>
          <p:cNvPr id="16" name="Tekstvak 15"/>
          <p:cNvSpPr txBox="1"/>
          <p:nvPr/>
        </p:nvSpPr>
        <p:spPr>
          <a:xfrm>
            <a:off x="934195" y="2786456"/>
            <a:ext cx="1525482" cy="369332"/>
          </a:xfrm>
          <a:prstGeom prst="rect">
            <a:avLst/>
          </a:prstGeom>
          <a:noFill/>
        </p:spPr>
        <p:txBody>
          <a:bodyPr wrap="none" rtlCol="0">
            <a:spAutoFit/>
          </a:bodyPr>
          <a:lstStyle/>
          <a:p>
            <a:r>
              <a:rPr lang="en-US" dirty="0" smtClean="0">
                <a:solidFill>
                  <a:prstClr val="black"/>
                </a:solidFill>
              </a:rPr>
              <a:t>#3 - Singapore</a:t>
            </a:r>
            <a:endParaRPr lang="en-US" dirty="0">
              <a:solidFill>
                <a:prstClr val="black"/>
              </a:solidFill>
            </a:endParaRPr>
          </a:p>
        </p:txBody>
      </p:sp>
      <p:sp>
        <p:nvSpPr>
          <p:cNvPr id="17" name="Tekstvak 16"/>
          <p:cNvSpPr txBox="1"/>
          <p:nvPr/>
        </p:nvSpPr>
        <p:spPr>
          <a:xfrm>
            <a:off x="773893" y="3484561"/>
            <a:ext cx="5184176" cy="461665"/>
          </a:xfrm>
          <a:prstGeom prst="rect">
            <a:avLst/>
          </a:prstGeom>
          <a:noFill/>
        </p:spPr>
        <p:txBody>
          <a:bodyPr wrap="none" rtlCol="0">
            <a:spAutoFit/>
          </a:bodyPr>
          <a:lstStyle/>
          <a:p>
            <a:r>
              <a:rPr lang="en-US" sz="2400" b="1" dirty="0" smtClean="0">
                <a:solidFill>
                  <a:prstClr val="black"/>
                </a:solidFill>
              </a:rPr>
              <a:t>Jobs of the Future initiatives of interest</a:t>
            </a:r>
            <a:endParaRPr lang="en-US" sz="2400" b="1" dirty="0">
              <a:solidFill>
                <a:prstClr val="black"/>
              </a:solidFill>
            </a:endParaRPr>
          </a:p>
        </p:txBody>
      </p:sp>
      <p:sp>
        <p:nvSpPr>
          <p:cNvPr id="18" name="Tekstvak 17"/>
          <p:cNvSpPr txBox="1"/>
          <p:nvPr/>
        </p:nvSpPr>
        <p:spPr>
          <a:xfrm>
            <a:off x="934195" y="3943438"/>
            <a:ext cx="10047749" cy="2308324"/>
          </a:xfrm>
          <a:prstGeom prst="rect">
            <a:avLst/>
          </a:prstGeom>
          <a:noFill/>
        </p:spPr>
        <p:txBody>
          <a:bodyPr wrap="square" rtlCol="0">
            <a:spAutoFit/>
          </a:bodyPr>
          <a:lstStyle/>
          <a:p>
            <a:r>
              <a:rPr lang="en-US" dirty="0" smtClean="0">
                <a:solidFill>
                  <a:prstClr val="black"/>
                </a:solidFill>
              </a:rPr>
              <a:t>In </a:t>
            </a:r>
            <a:r>
              <a:rPr lang="en-US" b="1" dirty="0" smtClean="0">
                <a:solidFill>
                  <a:prstClr val="black"/>
                </a:solidFill>
              </a:rPr>
              <a:t>Paris</a:t>
            </a:r>
            <a:r>
              <a:rPr lang="en-US" dirty="0" smtClean="0">
                <a:solidFill>
                  <a:prstClr val="black"/>
                </a:solidFill>
              </a:rPr>
              <a:t> … </a:t>
            </a:r>
            <a:r>
              <a:rPr lang="en-US" dirty="0" err="1" smtClean="0">
                <a:solidFill>
                  <a:prstClr val="black"/>
                </a:solidFill>
              </a:rPr>
              <a:t>Ecole</a:t>
            </a:r>
            <a:r>
              <a:rPr lang="en-US" dirty="0" smtClean="0">
                <a:solidFill>
                  <a:prstClr val="black"/>
                </a:solidFill>
              </a:rPr>
              <a:t> 42 is a response to a bogged down education system. The </a:t>
            </a:r>
            <a:r>
              <a:rPr lang="en-US" dirty="0">
                <a:solidFill>
                  <a:prstClr val="black"/>
                </a:solidFill>
              </a:rPr>
              <a:t>school does not have any professors, does not issue any diploma or degree, and is open 24/7. The training is inspired by new modern ways to teach which include peer-to-peer pedagogy and project-based learning</a:t>
            </a:r>
            <a:r>
              <a:rPr lang="en-US" dirty="0" smtClean="0">
                <a:solidFill>
                  <a:prstClr val="black"/>
                </a:solidFill>
              </a:rPr>
              <a:t>.</a:t>
            </a:r>
          </a:p>
          <a:p>
            <a:endParaRPr lang="nl-NL" dirty="0" smtClean="0">
              <a:solidFill>
                <a:prstClr val="black"/>
              </a:solidFill>
            </a:endParaRPr>
          </a:p>
          <a:p>
            <a:r>
              <a:rPr lang="nl-NL" b="1" dirty="0" smtClean="0">
                <a:solidFill>
                  <a:prstClr val="black"/>
                </a:solidFill>
              </a:rPr>
              <a:t>London</a:t>
            </a:r>
            <a:r>
              <a:rPr lang="en-US" dirty="0" smtClean="0">
                <a:solidFill>
                  <a:prstClr val="black"/>
                </a:solidFill>
              </a:rPr>
              <a:t> … sponsors </a:t>
            </a:r>
            <a:r>
              <a:rPr lang="en-US" dirty="0">
                <a:solidFill>
                  <a:prstClr val="black"/>
                </a:solidFill>
              </a:rPr>
              <a:t>designated technology apprenticeship schemes for young people between the ages of 16 and 23 who have few qualifications and who have not progressed to higher education. Evidence points to a strong return on investment</a:t>
            </a:r>
            <a:r>
              <a:rPr lang="en-US" dirty="0" smtClean="0">
                <a:solidFill>
                  <a:prstClr val="black"/>
                </a:solidFill>
              </a:rPr>
              <a:t>.</a:t>
            </a:r>
            <a:endParaRPr lang="en-US" dirty="0">
              <a:solidFill>
                <a:prstClr val="black"/>
              </a:solidFill>
            </a:endParaRPr>
          </a:p>
          <a:p>
            <a:r>
              <a:rPr lang="en-US" dirty="0" smtClean="0">
                <a:solidFill>
                  <a:prstClr val="black"/>
                </a:solidFill>
              </a:rPr>
              <a:t> </a:t>
            </a:r>
          </a:p>
        </p:txBody>
      </p:sp>
      <p:pic>
        <p:nvPicPr>
          <p:cNvPr id="11" name="Tijdelijke aanduiding voor inhoud 4"/>
          <p:cNvPicPr>
            <a:picLocks noChangeAspect="1"/>
          </p:cNvPicPr>
          <p:nvPr/>
        </p:nvPicPr>
        <p:blipFill>
          <a:blip r:embed="rId3"/>
          <a:stretch>
            <a:fillRect/>
          </a:stretch>
        </p:blipFill>
        <p:spPr>
          <a:xfrm>
            <a:off x="152183" y="6019049"/>
            <a:ext cx="5011346" cy="481626"/>
          </a:xfrm>
          <a:prstGeom prst="rect">
            <a:avLst/>
          </a:prstGeom>
        </p:spPr>
      </p:pic>
      <p:sp>
        <p:nvSpPr>
          <p:cNvPr id="2" name="Rechthoek 1"/>
          <p:cNvSpPr/>
          <p:nvPr/>
        </p:nvSpPr>
        <p:spPr>
          <a:xfrm>
            <a:off x="5571744" y="1224138"/>
            <a:ext cx="6096000" cy="2308324"/>
          </a:xfrm>
          <a:prstGeom prst="rect">
            <a:avLst/>
          </a:prstGeom>
        </p:spPr>
        <p:txBody>
          <a:bodyPr>
            <a:spAutoFit/>
          </a:bodyPr>
          <a:lstStyle/>
          <a:p>
            <a:r>
              <a:rPr lang="en-US" b="1" dirty="0">
                <a:solidFill>
                  <a:prstClr val="black"/>
                </a:solidFill>
              </a:rPr>
              <a:t>Top-ranked cities in </a:t>
            </a:r>
            <a:r>
              <a:rPr lang="en-US" b="1" dirty="0" smtClean="0">
                <a:solidFill>
                  <a:prstClr val="black"/>
                </a:solidFill>
              </a:rPr>
              <a:t>City as Investor in </a:t>
            </a:r>
            <a:r>
              <a:rPr lang="en-US" b="1" dirty="0" err="1" smtClean="0">
                <a:solidFill>
                  <a:prstClr val="black"/>
                </a:solidFill>
              </a:rPr>
              <a:t>Nesta</a:t>
            </a:r>
            <a:r>
              <a:rPr lang="en-US" b="1" dirty="0" smtClean="0">
                <a:solidFill>
                  <a:prstClr val="black"/>
                </a:solidFill>
              </a:rPr>
              <a:t> </a:t>
            </a:r>
            <a:r>
              <a:rPr lang="en-US" b="1" dirty="0" err="1" smtClean="0">
                <a:solidFill>
                  <a:prstClr val="black"/>
                </a:solidFill>
              </a:rPr>
              <a:t>Citie</a:t>
            </a:r>
            <a:r>
              <a:rPr lang="en-US" b="1" dirty="0" smtClean="0">
                <a:solidFill>
                  <a:prstClr val="black"/>
                </a:solidFill>
              </a:rPr>
              <a:t> report 2015</a:t>
            </a:r>
            <a:r>
              <a:rPr lang="en-US" dirty="0" smtClean="0">
                <a:solidFill>
                  <a:prstClr val="black"/>
                </a:solidFill>
              </a:rPr>
              <a:t>– </a:t>
            </a:r>
          </a:p>
          <a:p>
            <a:endParaRPr lang="en-US" dirty="0">
              <a:solidFill>
                <a:prstClr val="black"/>
              </a:solidFill>
            </a:endParaRPr>
          </a:p>
          <a:p>
            <a:r>
              <a:rPr lang="en-US" dirty="0" smtClean="0">
                <a:solidFill>
                  <a:prstClr val="black"/>
                </a:solidFill>
              </a:rPr>
              <a:t>Tier 1: Berlin, Boston, Chicago, Helsinki, London, </a:t>
            </a:r>
            <a:r>
              <a:rPr lang="en-US" dirty="0">
                <a:solidFill>
                  <a:prstClr val="black"/>
                </a:solidFill>
              </a:rPr>
              <a:t>New York </a:t>
            </a:r>
            <a:r>
              <a:rPr lang="en-US" dirty="0" smtClean="0">
                <a:solidFill>
                  <a:prstClr val="black"/>
                </a:solidFill>
              </a:rPr>
              <a:t>City, Paris, </a:t>
            </a:r>
            <a:r>
              <a:rPr lang="en-US" dirty="0">
                <a:solidFill>
                  <a:prstClr val="black"/>
                </a:solidFill>
              </a:rPr>
              <a:t>San </a:t>
            </a:r>
            <a:r>
              <a:rPr lang="en-US" dirty="0" smtClean="0">
                <a:solidFill>
                  <a:prstClr val="black"/>
                </a:solidFill>
              </a:rPr>
              <a:t>Francisco, Seattle.</a:t>
            </a:r>
          </a:p>
          <a:p>
            <a:endParaRPr lang="en-US" dirty="0">
              <a:solidFill>
                <a:prstClr val="black"/>
              </a:solidFill>
            </a:endParaRPr>
          </a:p>
          <a:p>
            <a:r>
              <a:rPr lang="en-US" dirty="0" smtClean="0">
                <a:solidFill>
                  <a:prstClr val="black"/>
                </a:solidFill>
              </a:rPr>
              <a:t>Tier 2: Barcelona, Copenhagen, </a:t>
            </a:r>
            <a:r>
              <a:rPr lang="en-US" dirty="0">
                <a:solidFill>
                  <a:prstClr val="black"/>
                </a:solidFill>
              </a:rPr>
              <a:t>Hong </a:t>
            </a:r>
            <a:r>
              <a:rPr lang="en-US" dirty="0" smtClean="0">
                <a:solidFill>
                  <a:prstClr val="black"/>
                </a:solidFill>
              </a:rPr>
              <a:t>Kong, </a:t>
            </a:r>
            <a:r>
              <a:rPr lang="en-US" dirty="0">
                <a:solidFill>
                  <a:prstClr val="black"/>
                </a:solidFill>
              </a:rPr>
              <a:t>Los </a:t>
            </a:r>
            <a:r>
              <a:rPr lang="en-US" dirty="0" smtClean="0">
                <a:solidFill>
                  <a:prstClr val="black"/>
                </a:solidFill>
              </a:rPr>
              <a:t>Angeles, Melbourne, Moscow, Seoul, Singapore, Sydney, Tallinn, </a:t>
            </a:r>
            <a:r>
              <a:rPr lang="en-US" dirty="0">
                <a:solidFill>
                  <a:prstClr val="black"/>
                </a:solidFill>
              </a:rPr>
              <a:t>Tel </a:t>
            </a:r>
            <a:r>
              <a:rPr lang="en-US" dirty="0" smtClean="0">
                <a:solidFill>
                  <a:prstClr val="black"/>
                </a:solidFill>
              </a:rPr>
              <a:t>Aviv, Toronto, Vancouver, Vienna.</a:t>
            </a:r>
            <a:endParaRPr lang="en-US" dirty="0">
              <a:solidFill>
                <a:prstClr val="black"/>
              </a:solidFill>
            </a:endParaRPr>
          </a:p>
        </p:txBody>
      </p:sp>
    </p:spTree>
    <p:extLst>
      <p:ext uri="{BB962C8B-B14F-4D97-AF65-F5344CB8AC3E}">
        <p14:creationId xmlns:p14="http://schemas.microsoft.com/office/powerpoint/2010/main" val="2983389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Some</a:t>
            </a:r>
            <a:r>
              <a:rPr lang="nl-NL" dirty="0" smtClean="0"/>
              <a:t> first </a:t>
            </a:r>
            <a:r>
              <a:rPr lang="nl-NL" dirty="0" err="1" smtClean="0"/>
              <a:t>conclusions</a:t>
            </a:r>
            <a:endParaRPr lang="nl-NL" dirty="0"/>
          </a:p>
        </p:txBody>
      </p:sp>
      <p:pic>
        <p:nvPicPr>
          <p:cNvPr id="5" name="Tijdelijke aanduiding voor inhoud 4"/>
          <p:cNvPicPr>
            <a:picLocks noGrp="1" noChangeAspect="1"/>
          </p:cNvPicPr>
          <p:nvPr>
            <p:ph idx="1"/>
          </p:nvPr>
        </p:nvPicPr>
        <p:blipFill>
          <a:blip r:embed="rId2"/>
          <a:stretch>
            <a:fillRect/>
          </a:stretch>
        </p:blipFill>
        <p:spPr>
          <a:xfrm>
            <a:off x="152183" y="6019049"/>
            <a:ext cx="5011346" cy="481626"/>
          </a:xfrm>
          <a:prstGeom prst="rect">
            <a:avLst/>
          </a:prstGeom>
        </p:spPr>
      </p:pic>
      <p:sp>
        <p:nvSpPr>
          <p:cNvPr id="6" name="Rechthoek 5"/>
          <p:cNvSpPr/>
          <p:nvPr/>
        </p:nvSpPr>
        <p:spPr>
          <a:xfrm>
            <a:off x="914400" y="1563624"/>
            <a:ext cx="10113264" cy="3847207"/>
          </a:xfrm>
          <a:prstGeom prst="rect">
            <a:avLst/>
          </a:prstGeom>
        </p:spPr>
        <p:txBody>
          <a:bodyPr wrap="square">
            <a:spAutoFit/>
          </a:bodyPr>
          <a:lstStyle/>
          <a:p>
            <a:pPr marL="342900" indent="-342900">
              <a:buFont typeface="Arial" panose="020B0604020202020204" pitchFamily="34" charset="0"/>
              <a:buChar char="•"/>
            </a:pPr>
            <a:r>
              <a:rPr lang="nl-NL" sz="2200" dirty="0" err="1" smtClean="0">
                <a:solidFill>
                  <a:srgbClr val="000000"/>
                </a:solidFill>
                <a:latin typeface="Calibri" panose="020F0502020204030204" pitchFamily="34" charset="0"/>
                <a:ea typeface="Calibri" panose="020F0502020204030204" pitchFamily="34" charset="0"/>
              </a:rPr>
              <a:t>Measuring</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the</a:t>
            </a:r>
            <a:r>
              <a:rPr lang="nl-NL" sz="2200" dirty="0" smtClean="0">
                <a:solidFill>
                  <a:srgbClr val="000000"/>
                </a:solidFill>
                <a:latin typeface="Calibri" panose="020F0502020204030204" pitchFamily="34" charset="0"/>
                <a:ea typeface="Calibri" panose="020F0502020204030204" pitchFamily="34" charset="0"/>
              </a:rPr>
              <a:t> gap </a:t>
            </a:r>
            <a:r>
              <a:rPr lang="nl-NL" sz="2200" dirty="0" err="1" smtClean="0">
                <a:solidFill>
                  <a:srgbClr val="000000"/>
                </a:solidFill>
                <a:latin typeface="Calibri" panose="020F0502020204030204" pitchFamily="34" charset="0"/>
                <a:ea typeface="Calibri" panose="020F0502020204030204" pitchFamily="34" charset="0"/>
              </a:rPr>
              <a:t>between</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ambition</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and</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the</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actual</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situation</a:t>
            </a:r>
            <a:r>
              <a:rPr lang="nl-NL" sz="2200" dirty="0" smtClean="0">
                <a:solidFill>
                  <a:srgbClr val="000000"/>
                </a:solidFill>
                <a:latin typeface="Calibri" panose="020F0502020204030204" pitchFamily="34" charset="0"/>
                <a:ea typeface="Calibri" panose="020F0502020204030204" pitchFamily="34" charset="0"/>
              </a:rPr>
              <a:t> on </a:t>
            </a:r>
            <a:r>
              <a:rPr lang="nl-NL" sz="2200" dirty="0" err="1" smtClean="0">
                <a:solidFill>
                  <a:srgbClr val="000000"/>
                </a:solidFill>
                <a:latin typeface="Calibri" panose="020F0502020204030204" pitchFamily="34" charset="0"/>
                <a:ea typeface="Calibri" panose="020F0502020204030204" pitchFamily="34" charset="0"/>
              </a:rPr>
              <a:t>each</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challenge</a:t>
            </a:r>
            <a:r>
              <a:rPr lang="nl-NL" sz="2200" dirty="0" smtClean="0">
                <a:solidFill>
                  <a:srgbClr val="000000"/>
                </a:solidFill>
                <a:latin typeface="Calibri" panose="020F0502020204030204" pitchFamily="34" charset="0"/>
                <a:ea typeface="Calibri" panose="020F0502020204030204" pitchFamily="34" charset="0"/>
              </a:rPr>
              <a:t> is more </a:t>
            </a:r>
            <a:r>
              <a:rPr lang="nl-NL" sz="2200" dirty="0" err="1" smtClean="0">
                <a:solidFill>
                  <a:srgbClr val="000000"/>
                </a:solidFill>
                <a:latin typeface="Calibri" panose="020F0502020204030204" pitchFamily="34" charset="0"/>
                <a:ea typeface="Calibri" panose="020F0502020204030204" pitchFamily="34" charset="0"/>
              </a:rPr>
              <a:t>difficult</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then</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measuring</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the</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MRA’s</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relative</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position</a:t>
            </a:r>
            <a:endParaRPr lang="nl-NL" sz="2200" dirty="0" smtClean="0">
              <a:solidFill>
                <a:srgbClr val="000000"/>
              </a:solidFill>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nl-NL" sz="2200" dirty="0" err="1" smtClean="0">
                <a:solidFill>
                  <a:srgbClr val="000000"/>
                </a:solidFill>
                <a:latin typeface="Calibri" panose="020F0502020204030204" pitchFamily="34" charset="0"/>
                <a:ea typeface="Calibri" panose="020F0502020204030204" pitchFamily="34" charset="0"/>
              </a:rPr>
              <a:t>Within</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each</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challenge</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there</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appears</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to</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be</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areas</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where</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AMA’s</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relative</a:t>
            </a:r>
            <a:r>
              <a:rPr lang="nl-NL" sz="2200" dirty="0" smtClean="0">
                <a:solidFill>
                  <a:srgbClr val="000000"/>
                </a:solidFill>
                <a:latin typeface="Calibri" panose="020F0502020204030204" pitchFamily="34" charset="0"/>
                <a:ea typeface="Calibri" panose="020F0502020204030204" pitchFamily="34" charset="0"/>
              </a:rPr>
              <a:t> performance is </a:t>
            </a:r>
            <a:r>
              <a:rPr lang="nl-NL" sz="2200" dirty="0" err="1" smtClean="0">
                <a:solidFill>
                  <a:srgbClr val="000000"/>
                </a:solidFill>
                <a:latin typeface="Calibri" panose="020F0502020204030204" pitchFamily="34" charset="0"/>
                <a:ea typeface="Calibri" panose="020F0502020204030204" pitchFamily="34" charset="0"/>
              </a:rPr>
              <a:t>quite</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good</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and</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where</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it</a:t>
            </a:r>
            <a:r>
              <a:rPr lang="nl-NL" sz="2200" dirty="0" smtClean="0">
                <a:solidFill>
                  <a:srgbClr val="000000"/>
                </a:solidFill>
                <a:latin typeface="Calibri" panose="020F0502020204030204" pitchFamily="34" charset="0"/>
                <a:ea typeface="Calibri" panose="020F0502020204030204" pitchFamily="34" charset="0"/>
              </a:rPr>
              <a:t> is </a:t>
            </a:r>
            <a:r>
              <a:rPr lang="nl-NL" sz="2200" dirty="0" err="1" smtClean="0">
                <a:solidFill>
                  <a:srgbClr val="000000"/>
                </a:solidFill>
                <a:latin typeface="Calibri" panose="020F0502020204030204" pitchFamily="34" charset="0"/>
                <a:ea typeface="Calibri" panose="020F0502020204030204" pitchFamily="34" charset="0"/>
              </a:rPr>
              <a:t>quite</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poor</a:t>
            </a:r>
            <a:r>
              <a:rPr lang="nl-NL" sz="2200" dirty="0">
                <a:solidFill>
                  <a:srgbClr val="000000"/>
                </a:solidFill>
                <a:latin typeface="Calibri" panose="020F0502020204030204" pitchFamily="34" charset="0"/>
                <a:ea typeface="Calibri" panose="020F0502020204030204" pitchFamily="34" charset="0"/>
              </a:rPr>
              <a:t> </a:t>
            </a:r>
            <a:r>
              <a:rPr lang="nl-NL" sz="2200" dirty="0" smtClean="0">
                <a:solidFill>
                  <a:srgbClr val="000000"/>
                </a:solidFill>
                <a:latin typeface="Calibri" panose="020F0502020204030204" pitchFamily="34" charset="0"/>
                <a:ea typeface="Calibri" panose="020F0502020204030204" pitchFamily="34" charset="0"/>
              </a:rPr>
              <a:t> </a:t>
            </a:r>
          </a:p>
          <a:p>
            <a:pPr marL="342900" indent="-342900">
              <a:buFont typeface="Arial" panose="020B0604020202020204" pitchFamily="34" charset="0"/>
              <a:buChar char="•"/>
            </a:pPr>
            <a:r>
              <a:rPr lang="nl-NL" sz="2200" dirty="0" smtClean="0">
                <a:solidFill>
                  <a:srgbClr val="000000"/>
                </a:solidFill>
                <a:latin typeface="Calibri" panose="020F0502020204030204" pitchFamily="34" charset="0"/>
                <a:ea typeface="Calibri" panose="020F0502020204030204" pitchFamily="34" charset="0"/>
              </a:rPr>
              <a:t>Benchmarks </a:t>
            </a:r>
            <a:r>
              <a:rPr lang="en-US" sz="2200" dirty="0" smtClean="0">
                <a:solidFill>
                  <a:srgbClr val="000000"/>
                </a:solidFill>
                <a:latin typeface="Calibri" panose="020F0502020204030204" pitchFamily="34" charset="0"/>
                <a:ea typeface="Calibri" panose="020F0502020204030204" pitchFamily="34" charset="0"/>
              </a:rPr>
              <a:t>have a blind </a:t>
            </a:r>
            <a:r>
              <a:rPr lang="en-US" sz="2200" dirty="0">
                <a:solidFill>
                  <a:srgbClr val="000000"/>
                </a:solidFill>
                <a:latin typeface="Calibri" panose="020F0502020204030204" pitchFamily="34" charset="0"/>
                <a:ea typeface="Calibri" panose="020F0502020204030204" pitchFamily="34" charset="0"/>
              </a:rPr>
              <a:t>spot for emerging new structures, cultures and </a:t>
            </a:r>
            <a:r>
              <a:rPr lang="en-US" sz="2200" dirty="0" smtClean="0">
                <a:solidFill>
                  <a:srgbClr val="000000"/>
                </a:solidFill>
                <a:latin typeface="Calibri" panose="020F0502020204030204" pitchFamily="34" charset="0"/>
                <a:ea typeface="Calibri" panose="020F0502020204030204" pitchFamily="34" charset="0"/>
              </a:rPr>
              <a:t>technologies (which </a:t>
            </a:r>
            <a:r>
              <a:rPr lang="en-US" sz="2200" dirty="0">
                <a:solidFill>
                  <a:srgbClr val="000000"/>
                </a:solidFill>
                <a:latin typeface="Calibri" panose="020F0502020204030204" pitchFamily="34" charset="0"/>
                <a:ea typeface="Calibri" panose="020F0502020204030204" pitchFamily="34" charset="0"/>
              </a:rPr>
              <a:t>characterize societal </a:t>
            </a:r>
            <a:r>
              <a:rPr lang="en-US" sz="2200" dirty="0" smtClean="0">
                <a:solidFill>
                  <a:srgbClr val="000000"/>
                </a:solidFill>
                <a:latin typeface="Calibri" panose="020F0502020204030204" pitchFamily="34" charset="0"/>
                <a:ea typeface="Calibri" panose="020F0502020204030204" pitchFamily="34" charset="0"/>
              </a:rPr>
              <a:t>transitions)</a:t>
            </a:r>
          </a:p>
          <a:p>
            <a:pPr marL="342900" indent="-342900">
              <a:buFont typeface="Arial" panose="020B0604020202020204" pitchFamily="34" charset="0"/>
              <a:buChar char="•"/>
            </a:pPr>
            <a:r>
              <a:rPr lang="en-US" sz="2200" dirty="0" smtClean="0">
                <a:solidFill>
                  <a:srgbClr val="000000"/>
                </a:solidFill>
                <a:latin typeface="Calibri" panose="020F0502020204030204" pitchFamily="34" charset="0"/>
                <a:ea typeface="Calibri" panose="020F0502020204030204" pitchFamily="34" charset="0"/>
              </a:rPr>
              <a:t>Some inspiring cities and best practices emerged from our research</a:t>
            </a:r>
            <a:r>
              <a:rPr lang="nl-NL" sz="2200" dirty="0" smtClean="0">
                <a:solidFill>
                  <a:srgbClr val="000000"/>
                </a:solidFill>
                <a:latin typeface="Calibri" panose="020F0502020204030204" pitchFamily="34" charset="0"/>
                <a:ea typeface="Calibri" panose="020F0502020204030204" pitchFamily="34" charset="0"/>
              </a:rPr>
              <a:t> </a:t>
            </a:r>
            <a:endParaRPr lang="nl-NL" sz="2200" dirty="0">
              <a:solidFill>
                <a:srgbClr val="000000"/>
              </a:solidFill>
              <a:latin typeface="Calibri" panose="020F0502020204030204" pitchFamily="34" charset="0"/>
              <a:ea typeface="Calibri" panose="020F0502020204030204" pitchFamily="34" charset="0"/>
            </a:endParaRPr>
          </a:p>
          <a:p>
            <a:pPr marL="914400" lvl="1" indent="-342900">
              <a:buFont typeface="Arial" panose="020B0604020202020204" pitchFamily="34" charset="0"/>
              <a:buChar char="•"/>
            </a:pPr>
            <a:endParaRPr lang="nl-NL" sz="2200" dirty="0">
              <a:solidFill>
                <a:srgbClr val="000000"/>
              </a:solidFill>
              <a:latin typeface="Calibri" panose="020F0502020204030204" pitchFamily="34" charset="0"/>
              <a:ea typeface="Calibri" panose="020F0502020204030204" pitchFamily="34" charset="0"/>
            </a:endParaRPr>
          </a:p>
          <a:p>
            <a:pPr lvl="1" indent="-342900"/>
            <a:endParaRPr lang="nl-NL" sz="2200" dirty="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200" dirty="0" smtClean="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00202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0000"/>
                </a:solidFill>
                <a:latin typeface="Calibri" panose="020F0502020204030204" pitchFamily="34" charset="0"/>
                <a:ea typeface="Calibri" panose="020F0502020204030204" pitchFamily="34" charset="0"/>
              </a:rPr>
              <a:t>How </a:t>
            </a:r>
            <a:r>
              <a:rPr lang="nl-NL" dirty="0" err="1">
                <a:solidFill>
                  <a:srgbClr val="000000"/>
                </a:solidFill>
                <a:latin typeface="Calibri" panose="020F0502020204030204" pitchFamily="34" charset="0"/>
                <a:ea typeface="Calibri" panose="020F0502020204030204" pitchFamily="34" charset="0"/>
              </a:rPr>
              <a:t>to</a:t>
            </a:r>
            <a:r>
              <a:rPr lang="nl-NL" dirty="0">
                <a:solidFill>
                  <a:srgbClr val="000000"/>
                </a:solidFill>
                <a:latin typeface="Calibri" panose="020F0502020204030204" pitchFamily="34" charset="0"/>
                <a:ea typeface="Calibri" panose="020F0502020204030204" pitchFamily="34" charset="0"/>
              </a:rPr>
              <a:t> </a:t>
            </a:r>
            <a:r>
              <a:rPr lang="nl-NL" dirty="0" err="1" smtClean="0">
                <a:solidFill>
                  <a:srgbClr val="000000"/>
                </a:solidFill>
                <a:latin typeface="Calibri" panose="020F0502020204030204" pitchFamily="34" charset="0"/>
                <a:ea typeface="Calibri" panose="020F0502020204030204" pitchFamily="34" charset="0"/>
              </a:rPr>
              <a:t>proceed</a:t>
            </a:r>
            <a:endParaRPr lang="nl-NL" dirty="0"/>
          </a:p>
        </p:txBody>
      </p:sp>
      <p:pic>
        <p:nvPicPr>
          <p:cNvPr id="5" name="Tijdelijke aanduiding voor inhoud 4"/>
          <p:cNvPicPr>
            <a:picLocks noGrp="1" noChangeAspect="1"/>
          </p:cNvPicPr>
          <p:nvPr>
            <p:ph idx="1"/>
          </p:nvPr>
        </p:nvPicPr>
        <p:blipFill>
          <a:blip r:embed="rId2"/>
          <a:stretch>
            <a:fillRect/>
          </a:stretch>
        </p:blipFill>
        <p:spPr>
          <a:xfrm>
            <a:off x="152183" y="6019049"/>
            <a:ext cx="5011346" cy="481626"/>
          </a:xfrm>
          <a:prstGeom prst="rect">
            <a:avLst/>
          </a:prstGeom>
        </p:spPr>
      </p:pic>
      <p:sp>
        <p:nvSpPr>
          <p:cNvPr id="6" name="Rechthoek 5"/>
          <p:cNvSpPr/>
          <p:nvPr/>
        </p:nvSpPr>
        <p:spPr>
          <a:xfrm>
            <a:off x="914400" y="1563624"/>
            <a:ext cx="10113264" cy="1815882"/>
          </a:xfrm>
          <a:prstGeom prst="rect">
            <a:avLst/>
          </a:prstGeom>
        </p:spPr>
        <p:txBody>
          <a:bodyPr wrap="square">
            <a:spAutoFit/>
          </a:bodyPr>
          <a:lstStyle/>
          <a:p>
            <a:r>
              <a:rPr lang="nl-NL" sz="2200" dirty="0" smtClean="0">
                <a:solidFill>
                  <a:srgbClr val="000000"/>
                </a:solidFill>
                <a:latin typeface="Calibri" panose="020F0502020204030204" pitchFamily="34" charset="0"/>
                <a:ea typeface="Calibri" panose="020F0502020204030204" pitchFamily="34" charset="0"/>
              </a:rPr>
              <a:t>  </a:t>
            </a:r>
            <a:endParaRPr lang="nl-NL" sz="2200" dirty="0">
              <a:solidFill>
                <a:srgbClr val="000000"/>
              </a:solidFill>
              <a:latin typeface="Calibri" panose="020F0502020204030204" pitchFamily="34" charset="0"/>
              <a:ea typeface="Calibri" panose="020F0502020204030204" pitchFamily="34" charset="0"/>
            </a:endParaRPr>
          </a:p>
          <a:p>
            <a:pPr marL="914400" lvl="1" indent="-342900">
              <a:buFont typeface="Arial" panose="020B0604020202020204" pitchFamily="34" charset="0"/>
              <a:buChar char="•"/>
            </a:pPr>
            <a:endParaRPr lang="nl-NL" sz="2200" dirty="0">
              <a:solidFill>
                <a:srgbClr val="000000"/>
              </a:solidFill>
              <a:latin typeface="Calibri" panose="020F0502020204030204" pitchFamily="34" charset="0"/>
              <a:ea typeface="Calibri" panose="020F0502020204030204" pitchFamily="34" charset="0"/>
            </a:endParaRPr>
          </a:p>
          <a:p>
            <a:pPr lvl="1" indent="-342900"/>
            <a:endParaRPr lang="nl-NL" sz="2200" dirty="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200" dirty="0" smtClean="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400" dirty="0">
              <a:solidFill>
                <a:srgbClr val="000000"/>
              </a:solidFill>
              <a:effectLst/>
              <a:latin typeface="Calibri" panose="020F0502020204030204" pitchFamily="34" charset="0"/>
              <a:ea typeface="Calibri" panose="020F0502020204030204" pitchFamily="34" charset="0"/>
            </a:endParaRPr>
          </a:p>
        </p:txBody>
      </p:sp>
      <p:sp>
        <p:nvSpPr>
          <p:cNvPr id="3" name="Tekstvak 2"/>
          <p:cNvSpPr txBox="1"/>
          <p:nvPr/>
        </p:nvSpPr>
        <p:spPr>
          <a:xfrm>
            <a:off x="1051560" y="1563624"/>
            <a:ext cx="8275320" cy="3970318"/>
          </a:xfrm>
          <a:prstGeom prst="rect">
            <a:avLst/>
          </a:prstGeom>
          <a:noFill/>
        </p:spPr>
        <p:txBody>
          <a:bodyPr wrap="square" rtlCol="0">
            <a:spAutoFit/>
          </a:bodyPr>
          <a:lstStyle/>
          <a:p>
            <a:r>
              <a:rPr lang="nl-NL" u="sng" dirty="0" err="1" smtClean="0"/>
              <a:t>Strengthening</a:t>
            </a:r>
            <a:r>
              <a:rPr lang="nl-NL" u="sng" dirty="0" smtClean="0"/>
              <a:t> </a:t>
            </a:r>
            <a:r>
              <a:rPr lang="nl-NL" u="sng" dirty="0" err="1" smtClean="0"/>
              <a:t>the</a:t>
            </a:r>
            <a:r>
              <a:rPr lang="nl-NL" u="sng" dirty="0" smtClean="0"/>
              <a:t> </a:t>
            </a:r>
            <a:r>
              <a:rPr lang="nl-NL" u="sng" dirty="0" err="1" smtClean="0"/>
              <a:t>evidence</a:t>
            </a:r>
            <a:r>
              <a:rPr lang="nl-NL" u="sng" dirty="0" smtClean="0"/>
              <a:t> base </a:t>
            </a:r>
          </a:p>
          <a:p>
            <a:pPr marL="285750" indent="-285750">
              <a:buFont typeface="Arial" panose="020B0604020202020204" pitchFamily="34" charset="0"/>
              <a:buChar char="•"/>
            </a:pPr>
            <a:r>
              <a:rPr lang="nl-NL" dirty="0" smtClean="0"/>
              <a:t>Do we want </a:t>
            </a:r>
            <a:r>
              <a:rPr lang="nl-NL" dirty="0" err="1" smtClean="0"/>
              <a:t>to</a:t>
            </a:r>
            <a:r>
              <a:rPr lang="nl-NL" dirty="0" smtClean="0"/>
              <a:t> follow up on </a:t>
            </a:r>
            <a:r>
              <a:rPr lang="nl-NL" dirty="0" err="1" smtClean="0"/>
              <a:t>the</a:t>
            </a:r>
            <a:r>
              <a:rPr lang="nl-NL" dirty="0" smtClean="0"/>
              <a:t> benchmarking </a:t>
            </a:r>
            <a:r>
              <a:rPr lang="nl-NL" dirty="0" err="1" smtClean="0"/>
              <a:t>exercise</a:t>
            </a:r>
            <a:r>
              <a:rPr lang="nl-NL" dirty="0" smtClean="0"/>
              <a:t>? </a:t>
            </a:r>
            <a:r>
              <a:rPr lang="nl-NL" dirty="0" err="1" smtClean="0"/>
              <a:t>If</a:t>
            </a:r>
            <a:r>
              <a:rPr lang="nl-NL" dirty="0" smtClean="0"/>
              <a:t> </a:t>
            </a:r>
            <a:r>
              <a:rPr lang="nl-NL" dirty="0" err="1" smtClean="0"/>
              <a:t>so</a:t>
            </a:r>
            <a:r>
              <a:rPr lang="nl-NL" dirty="0" smtClean="0"/>
              <a:t>, </a:t>
            </a:r>
            <a:r>
              <a:rPr lang="nl-NL" dirty="0" err="1" smtClean="0"/>
              <a:t>how</a:t>
            </a:r>
            <a:r>
              <a:rPr lang="nl-NL" dirty="0" smtClean="0"/>
              <a:t>?</a:t>
            </a:r>
          </a:p>
          <a:p>
            <a:pPr marL="285750" indent="-285750">
              <a:buFont typeface="Arial" panose="020B0604020202020204" pitchFamily="34" charset="0"/>
              <a:buChar char="•"/>
            </a:pPr>
            <a:r>
              <a:rPr lang="nl-NL" dirty="0" smtClean="0"/>
              <a:t>Do we want </a:t>
            </a:r>
            <a:r>
              <a:rPr lang="nl-NL" dirty="0" err="1" smtClean="0"/>
              <a:t>to</a:t>
            </a:r>
            <a:r>
              <a:rPr lang="nl-NL" dirty="0" smtClean="0"/>
              <a:t> get more </a:t>
            </a:r>
            <a:r>
              <a:rPr lang="nl-NL" dirty="0" err="1" smtClean="0"/>
              <a:t>opinions</a:t>
            </a:r>
            <a:r>
              <a:rPr lang="nl-NL" dirty="0" smtClean="0"/>
              <a:t> of experts? </a:t>
            </a:r>
            <a:r>
              <a:rPr lang="nl-NL" dirty="0" err="1" smtClean="0"/>
              <a:t>If</a:t>
            </a:r>
            <a:r>
              <a:rPr lang="nl-NL" dirty="0" smtClean="0"/>
              <a:t> </a:t>
            </a:r>
            <a:r>
              <a:rPr lang="nl-NL" dirty="0" err="1" smtClean="0"/>
              <a:t>so</a:t>
            </a:r>
            <a:r>
              <a:rPr lang="nl-NL" dirty="0" smtClean="0"/>
              <a:t>, do we </a:t>
            </a:r>
            <a:r>
              <a:rPr lang="nl-NL" dirty="0" err="1" smtClean="0"/>
              <a:t>need</a:t>
            </a:r>
            <a:r>
              <a:rPr lang="nl-NL" dirty="0" smtClean="0"/>
              <a:t> </a:t>
            </a:r>
            <a:r>
              <a:rPr lang="nl-NL" dirty="0" err="1" smtClean="0"/>
              <a:t>to</a:t>
            </a:r>
            <a:r>
              <a:rPr lang="nl-NL" dirty="0" smtClean="0"/>
              <a:t> </a:t>
            </a:r>
            <a:r>
              <a:rPr lang="nl-NL" dirty="0" err="1" smtClean="0"/>
              <a:t>use</a:t>
            </a:r>
            <a:r>
              <a:rPr lang="nl-NL" dirty="0" smtClean="0"/>
              <a:t> a different approach?</a:t>
            </a:r>
          </a:p>
          <a:p>
            <a:pPr marL="285750" indent="-285750">
              <a:buFont typeface="Arial" panose="020B0604020202020204" pitchFamily="34" charset="0"/>
              <a:buChar char="•"/>
            </a:pPr>
            <a:r>
              <a:rPr lang="nl-NL" dirty="0" smtClean="0"/>
              <a:t>Do we want extra information </a:t>
            </a:r>
            <a:r>
              <a:rPr lang="nl-NL" dirty="0" err="1" smtClean="0"/>
              <a:t>from</a:t>
            </a:r>
            <a:r>
              <a:rPr lang="nl-NL" dirty="0" smtClean="0"/>
              <a:t> (</a:t>
            </a:r>
            <a:r>
              <a:rPr lang="nl-NL" dirty="0" err="1" smtClean="0"/>
              <a:t>some</a:t>
            </a:r>
            <a:r>
              <a:rPr lang="nl-NL" dirty="0" smtClean="0"/>
              <a:t> of) </a:t>
            </a:r>
            <a:r>
              <a:rPr lang="nl-NL" dirty="0" err="1" smtClean="0"/>
              <a:t>the</a:t>
            </a:r>
            <a:r>
              <a:rPr lang="nl-NL" dirty="0" smtClean="0"/>
              <a:t> experts? </a:t>
            </a:r>
            <a:r>
              <a:rPr lang="nl-NL" dirty="0" err="1" smtClean="0"/>
              <a:t>If</a:t>
            </a:r>
            <a:r>
              <a:rPr lang="nl-NL" dirty="0" smtClean="0"/>
              <a:t> </a:t>
            </a:r>
            <a:r>
              <a:rPr lang="nl-NL" dirty="0" err="1" smtClean="0"/>
              <a:t>so</a:t>
            </a:r>
            <a:r>
              <a:rPr lang="nl-NL" dirty="0" smtClean="0"/>
              <a:t>, </a:t>
            </a:r>
            <a:r>
              <a:rPr lang="nl-NL" dirty="0" err="1" smtClean="0"/>
              <a:t>what</a:t>
            </a:r>
            <a:r>
              <a:rPr lang="nl-NL" dirty="0" smtClean="0"/>
              <a:t> information? </a:t>
            </a:r>
          </a:p>
          <a:p>
            <a:pPr marL="285750" indent="-285750">
              <a:buFont typeface="Arial" panose="020B0604020202020204" pitchFamily="34" charset="0"/>
              <a:buChar char="•"/>
            </a:pPr>
            <a:r>
              <a:rPr lang="nl-NL" dirty="0" smtClean="0"/>
              <a:t>Do we </a:t>
            </a:r>
            <a:r>
              <a:rPr lang="nl-NL" dirty="0" err="1" smtClean="0"/>
              <a:t>think</a:t>
            </a:r>
            <a:r>
              <a:rPr lang="nl-NL" dirty="0" smtClean="0"/>
              <a:t> </a:t>
            </a:r>
            <a:r>
              <a:rPr lang="nl-NL" dirty="0" err="1" smtClean="0"/>
              <a:t>it</a:t>
            </a:r>
            <a:r>
              <a:rPr lang="nl-NL" dirty="0" smtClean="0"/>
              <a:t> is </a:t>
            </a:r>
            <a:r>
              <a:rPr lang="nl-NL" dirty="0" err="1" smtClean="0"/>
              <a:t>useful</a:t>
            </a:r>
            <a:r>
              <a:rPr lang="nl-NL" dirty="0" smtClean="0"/>
              <a:t> </a:t>
            </a:r>
            <a:r>
              <a:rPr lang="nl-NL" dirty="0" err="1" smtClean="0"/>
              <a:t>to</a:t>
            </a:r>
            <a:r>
              <a:rPr lang="nl-NL" dirty="0" smtClean="0"/>
              <a:t> get experts’ opinion </a:t>
            </a:r>
            <a:r>
              <a:rPr lang="nl-NL" dirty="0" err="1" smtClean="0"/>
              <a:t>yearly</a:t>
            </a:r>
            <a:r>
              <a:rPr lang="nl-NL" dirty="0" smtClean="0"/>
              <a:t>? </a:t>
            </a:r>
          </a:p>
          <a:p>
            <a:endParaRPr lang="nl-NL" dirty="0" smtClean="0"/>
          </a:p>
          <a:p>
            <a:r>
              <a:rPr lang="nl-NL" u="sng" dirty="0" err="1" smtClean="0"/>
              <a:t>Digging</a:t>
            </a:r>
            <a:r>
              <a:rPr lang="nl-NL" u="sng" dirty="0" smtClean="0"/>
              <a:t> </a:t>
            </a:r>
            <a:r>
              <a:rPr lang="nl-NL" u="sng" dirty="0" err="1" smtClean="0"/>
              <a:t>deeper</a:t>
            </a:r>
            <a:r>
              <a:rPr lang="nl-NL" u="sng" dirty="0" smtClean="0"/>
              <a:t> … </a:t>
            </a:r>
            <a:r>
              <a:rPr lang="nl-NL" u="sng" dirty="0" err="1" smtClean="0"/>
              <a:t>to</a:t>
            </a:r>
            <a:r>
              <a:rPr lang="nl-NL" u="sng" dirty="0" smtClean="0"/>
              <a:t> </a:t>
            </a:r>
            <a:r>
              <a:rPr lang="nl-NL" u="sng" dirty="0" err="1" smtClean="0"/>
              <a:t>find</a:t>
            </a:r>
            <a:r>
              <a:rPr lang="nl-NL" u="sng" dirty="0" smtClean="0"/>
              <a:t> </a:t>
            </a:r>
            <a:r>
              <a:rPr lang="nl-NL" u="sng" dirty="0" err="1" smtClean="0"/>
              <a:t>inspiring</a:t>
            </a:r>
            <a:r>
              <a:rPr lang="nl-NL" u="sng" dirty="0" smtClean="0"/>
              <a:t> </a:t>
            </a:r>
            <a:r>
              <a:rPr lang="nl-NL" u="sng" dirty="0" err="1" smtClean="0"/>
              <a:t>examples</a:t>
            </a:r>
            <a:endParaRPr lang="nl-NL" u="sng" dirty="0"/>
          </a:p>
          <a:p>
            <a:pPr marL="285750" indent="-285750">
              <a:buFont typeface="Arial" panose="020B0604020202020204" pitchFamily="34" charset="0"/>
              <a:buChar char="•"/>
            </a:pPr>
            <a:r>
              <a:rPr lang="nl-NL" dirty="0" err="1" smtClean="0"/>
              <a:t>Which</a:t>
            </a:r>
            <a:r>
              <a:rPr lang="nl-NL" dirty="0" smtClean="0"/>
              <a:t> (</a:t>
            </a:r>
            <a:r>
              <a:rPr lang="nl-NL" dirty="0" err="1" smtClean="0"/>
              <a:t>themes</a:t>
            </a:r>
            <a:r>
              <a:rPr lang="nl-NL" dirty="0" smtClean="0"/>
              <a:t> </a:t>
            </a:r>
            <a:r>
              <a:rPr lang="nl-NL" dirty="0" err="1" smtClean="0"/>
              <a:t>within</a:t>
            </a:r>
            <a:r>
              <a:rPr lang="nl-NL" dirty="0" smtClean="0"/>
              <a:t> </a:t>
            </a:r>
            <a:r>
              <a:rPr lang="nl-NL" dirty="0" err="1" smtClean="0"/>
              <a:t>the</a:t>
            </a:r>
            <a:r>
              <a:rPr lang="nl-NL" dirty="0" smtClean="0"/>
              <a:t>) </a:t>
            </a:r>
            <a:r>
              <a:rPr lang="nl-NL" dirty="0" err="1" smtClean="0"/>
              <a:t>challenges</a:t>
            </a:r>
            <a:r>
              <a:rPr lang="nl-NL" dirty="0" smtClean="0"/>
              <a:t> </a:t>
            </a:r>
            <a:r>
              <a:rPr lang="nl-NL" dirty="0" err="1" smtClean="0"/>
              <a:t>ask</a:t>
            </a:r>
            <a:r>
              <a:rPr lang="nl-NL" dirty="0" smtClean="0"/>
              <a:t> </a:t>
            </a:r>
            <a:r>
              <a:rPr lang="nl-NL" dirty="0" err="1" smtClean="0"/>
              <a:t>for</a:t>
            </a:r>
            <a:r>
              <a:rPr lang="nl-NL" dirty="0" smtClean="0"/>
              <a:t> </a:t>
            </a:r>
            <a:r>
              <a:rPr lang="nl-NL" dirty="0" err="1" smtClean="0"/>
              <a:t>our</a:t>
            </a:r>
            <a:r>
              <a:rPr lang="nl-NL" dirty="0" smtClean="0"/>
              <a:t> </a:t>
            </a:r>
            <a:r>
              <a:rPr lang="nl-NL" dirty="0" err="1" smtClean="0"/>
              <a:t>further</a:t>
            </a:r>
            <a:r>
              <a:rPr lang="nl-NL" dirty="0" smtClean="0"/>
              <a:t> attention?</a:t>
            </a:r>
          </a:p>
          <a:p>
            <a:pPr marL="285750" indent="-285750">
              <a:buFont typeface="Arial" panose="020B0604020202020204" pitchFamily="34" charset="0"/>
              <a:buChar char="•"/>
            </a:pPr>
            <a:r>
              <a:rPr lang="nl-NL" dirty="0" err="1" smtClean="0"/>
              <a:t>Which</a:t>
            </a:r>
            <a:r>
              <a:rPr lang="nl-NL" dirty="0" smtClean="0"/>
              <a:t> </a:t>
            </a:r>
            <a:r>
              <a:rPr lang="nl-NL" dirty="0" err="1" smtClean="0"/>
              <a:t>emerging</a:t>
            </a:r>
            <a:r>
              <a:rPr lang="nl-NL" dirty="0" smtClean="0"/>
              <a:t> </a:t>
            </a:r>
            <a:r>
              <a:rPr lang="nl-NL" dirty="0"/>
              <a:t>new </a:t>
            </a:r>
            <a:r>
              <a:rPr lang="nl-NL" dirty="0" smtClean="0"/>
              <a:t>development, </a:t>
            </a:r>
            <a:r>
              <a:rPr lang="nl-NL" dirty="0" err="1" smtClean="0"/>
              <a:t>technologies</a:t>
            </a:r>
            <a:r>
              <a:rPr lang="nl-NL" dirty="0" smtClean="0"/>
              <a:t> </a:t>
            </a:r>
            <a:r>
              <a:rPr lang="nl-NL" dirty="0" err="1" smtClean="0"/>
              <a:t>and</a:t>
            </a:r>
            <a:r>
              <a:rPr lang="nl-NL" dirty="0" smtClean="0"/>
              <a:t> </a:t>
            </a:r>
            <a:r>
              <a:rPr lang="nl-NL" dirty="0" err="1" smtClean="0"/>
              <a:t>themes</a:t>
            </a:r>
            <a:r>
              <a:rPr lang="nl-NL" dirty="0" smtClean="0"/>
              <a:t> (</a:t>
            </a:r>
            <a:r>
              <a:rPr lang="nl-NL" dirty="0" err="1" smtClean="0"/>
              <a:t>that</a:t>
            </a:r>
            <a:r>
              <a:rPr lang="nl-NL" dirty="0" smtClean="0"/>
              <a:t> do </a:t>
            </a:r>
            <a:r>
              <a:rPr lang="nl-NL" dirty="0" err="1" smtClean="0"/>
              <a:t>not</a:t>
            </a:r>
            <a:r>
              <a:rPr lang="nl-NL" dirty="0" smtClean="0"/>
              <a:t> show up in </a:t>
            </a:r>
            <a:r>
              <a:rPr lang="nl-NL" dirty="0" err="1" smtClean="0"/>
              <a:t>the</a:t>
            </a:r>
            <a:r>
              <a:rPr lang="nl-NL" dirty="0" smtClean="0"/>
              <a:t> benchmarks </a:t>
            </a:r>
            <a:r>
              <a:rPr lang="nl-NL" dirty="0" err="1" smtClean="0"/>
              <a:t>yet</a:t>
            </a:r>
            <a:r>
              <a:rPr lang="nl-NL" dirty="0" smtClean="0"/>
              <a:t>) </a:t>
            </a:r>
            <a:r>
              <a:rPr lang="nl-NL" dirty="0" err="1" smtClean="0"/>
              <a:t>ask</a:t>
            </a:r>
            <a:r>
              <a:rPr lang="nl-NL" dirty="0" smtClean="0"/>
              <a:t> </a:t>
            </a:r>
            <a:r>
              <a:rPr lang="nl-NL" dirty="0" err="1" smtClean="0"/>
              <a:t>for</a:t>
            </a:r>
            <a:r>
              <a:rPr lang="nl-NL" dirty="0" smtClean="0"/>
              <a:t> </a:t>
            </a:r>
            <a:r>
              <a:rPr lang="nl-NL" dirty="0" err="1" smtClean="0"/>
              <a:t>our</a:t>
            </a:r>
            <a:r>
              <a:rPr lang="nl-NL" dirty="0" smtClean="0"/>
              <a:t> </a:t>
            </a:r>
            <a:r>
              <a:rPr lang="nl-NL" dirty="0" err="1" smtClean="0"/>
              <a:t>further</a:t>
            </a:r>
            <a:r>
              <a:rPr lang="nl-NL" dirty="0" smtClean="0"/>
              <a:t> attention?</a:t>
            </a:r>
          </a:p>
          <a:p>
            <a:pPr marL="285750" indent="-285750">
              <a:buFont typeface="Arial" panose="020B0604020202020204" pitchFamily="34" charset="0"/>
              <a:buChar char="•"/>
            </a:pPr>
            <a:r>
              <a:rPr lang="nl-NL" dirty="0" err="1" smtClean="0"/>
              <a:t>What</a:t>
            </a:r>
            <a:r>
              <a:rPr lang="nl-NL" dirty="0" smtClean="0"/>
              <a:t> </a:t>
            </a:r>
            <a:r>
              <a:rPr lang="nl-NL" dirty="0" err="1"/>
              <a:t>cities</a:t>
            </a:r>
            <a:r>
              <a:rPr lang="nl-NL" dirty="0"/>
              <a:t> </a:t>
            </a:r>
            <a:r>
              <a:rPr lang="nl-NL" dirty="0" err="1"/>
              <a:t>and</a:t>
            </a:r>
            <a:r>
              <a:rPr lang="nl-NL" dirty="0"/>
              <a:t> </a:t>
            </a:r>
            <a:r>
              <a:rPr lang="nl-NL" dirty="0" err="1"/>
              <a:t>what</a:t>
            </a:r>
            <a:r>
              <a:rPr lang="nl-NL" dirty="0"/>
              <a:t> </a:t>
            </a:r>
            <a:r>
              <a:rPr lang="nl-NL" dirty="0" err="1"/>
              <a:t>examples</a:t>
            </a:r>
            <a:r>
              <a:rPr lang="nl-NL" dirty="0"/>
              <a:t> </a:t>
            </a:r>
            <a:r>
              <a:rPr lang="nl-NL" dirty="0" err="1"/>
              <a:t>should</a:t>
            </a:r>
            <a:r>
              <a:rPr lang="nl-NL" dirty="0"/>
              <a:t> </a:t>
            </a:r>
            <a:r>
              <a:rPr lang="nl-NL" dirty="0" err="1"/>
              <a:t>be</a:t>
            </a:r>
            <a:r>
              <a:rPr lang="nl-NL" dirty="0"/>
              <a:t> </a:t>
            </a:r>
            <a:r>
              <a:rPr lang="nl-NL" dirty="0" err="1"/>
              <a:t>looked</a:t>
            </a:r>
            <a:r>
              <a:rPr lang="nl-NL" dirty="0"/>
              <a:t> at more </a:t>
            </a:r>
            <a:r>
              <a:rPr lang="nl-NL" dirty="0" err="1"/>
              <a:t>closely</a:t>
            </a:r>
            <a:r>
              <a:rPr lang="nl-NL" dirty="0"/>
              <a:t>? </a:t>
            </a:r>
          </a:p>
          <a:p>
            <a:pPr marL="285750" indent="-285750">
              <a:buFont typeface="Arial" panose="020B0604020202020204" pitchFamily="34" charset="0"/>
              <a:buChar char="•"/>
            </a:pPr>
            <a:r>
              <a:rPr lang="nl-NL" dirty="0"/>
              <a:t>How do we </a:t>
            </a:r>
            <a:r>
              <a:rPr lang="nl-NL" dirty="0" err="1"/>
              <a:t>find</a:t>
            </a:r>
            <a:r>
              <a:rPr lang="nl-NL" dirty="0"/>
              <a:t> out </a:t>
            </a:r>
            <a:r>
              <a:rPr lang="nl-NL" dirty="0" err="1"/>
              <a:t>whether</a:t>
            </a:r>
            <a:r>
              <a:rPr lang="nl-NL" dirty="0"/>
              <a:t> </a:t>
            </a:r>
            <a:r>
              <a:rPr lang="nl-NL" dirty="0" err="1"/>
              <a:t>examples</a:t>
            </a:r>
            <a:r>
              <a:rPr lang="nl-NL" dirty="0"/>
              <a:t> </a:t>
            </a:r>
            <a:r>
              <a:rPr lang="nl-NL" dirty="0" err="1"/>
              <a:t>from</a:t>
            </a:r>
            <a:r>
              <a:rPr lang="nl-NL" dirty="0"/>
              <a:t> </a:t>
            </a:r>
            <a:r>
              <a:rPr lang="nl-NL" dirty="0" err="1"/>
              <a:t>other</a:t>
            </a:r>
            <a:r>
              <a:rPr lang="nl-NL" dirty="0"/>
              <a:t> </a:t>
            </a:r>
            <a:r>
              <a:rPr lang="nl-NL" dirty="0" err="1"/>
              <a:t>city</a:t>
            </a:r>
            <a:r>
              <a:rPr lang="nl-NL" dirty="0"/>
              <a:t> </a:t>
            </a:r>
            <a:r>
              <a:rPr lang="nl-NL" dirty="0" err="1"/>
              <a:t>regions</a:t>
            </a:r>
            <a:r>
              <a:rPr lang="nl-NL" dirty="0"/>
              <a:t> </a:t>
            </a:r>
            <a:r>
              <a:rPr lang="nl-NL" dirty="0" err="1"/>
              <a:t>could</a:t>
            </a:r>
            <a:r>
              <a:rPr lang="nl-NL" dirty="0"/>
              <a:t> </a:t>
            </a:r>
            <a:r>
              <a:rPr lang="nl-NL" dirty="0" err="1"/>
              <a:t>work</a:t>
            </a:r>
            <a:r>
              <a:rPr lang="nl-NL" dirty="0"/>
              <a:t> </a:t>
            </a:r>
            <a:r>
              <a:rPr lang="nl-NL" dirty="0" err="1"/>
              <a:t>also</a:t>
            </a:r>
            <a:r>
              <a:rPr lang="nl-NL" dirty="0"/>
              <a:t> in </a:t>
            </a:r>
            <a:r>
              <a:rPr lang="nl-NL" dirty="0" err="1"/>
              <a:t>the</a:t>
            </a:r>
            <a:r>
              <a:rPr lang="nl-NL" dirty="0"/>
              <a:t> context of </a:t>
            </a:r>
            <a:r>
              <a:rPr lang="nl-NL" dirty="0" err="1"/>
              <a:t>the</a:t>
            </a:r>
            <a:r>
              <a:rPr lang="nl-NL" dirty="0"/>
              <a:t> MRA? </a:t>
            </a:r>
          </a:p>
        </p:txBody>
      </p:sp>
      <p:pic>
        <p:nvPicPr>
          <p:cNvPr id="1026" name="Picture 2" descr="Afbeeldingsresultaat voor verder grav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39355" y="2344743"/>
            <a:ext cx="2738701" cy="3020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689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365125"/>
            <a:ext cx="10439400" cy="905891"/>
          </a:xfrm>
        </p:spPr>
        <p:txBody>
          <a:bodyPr>
            <a:normAutofit fontScale="90000"/>
          </a:bodyPr>
          <a:lstStyle/>
          <a:p>
            <a:r>
              <a:rPr lang="en-IE" sz="4000" dirty="0" smtClean="0">
                <a:solidFill>
                  <a:srgbClr val="000000"/>
                </a:solidFill>
                <a:latin typeface="Calibri" panose="020F0502020204030204" pitchFamily="34" charset="0"/>
                <a:ea typeface="Calibri" panose="020F0502020204030204" pitchFamily="34" charset="0"/>
              </a:rPr>
              <a:t>Appendix 1</a:t>
            </a:r>
            <a:br>
              <a:rPr lang="en-IE" sz="4000" dirty="0" smtClean="0">
                <a:solidFill>
                  <a:srgbClr val="000000"/>
                </a:solidFill>
                <a:latin typeface="Calibri" panose="020F0502020204030204" pitchFamily="34" charset="0"/>
                <a:ea typeface="Calibri" panose="020F0502020204030204" pitchFamily="34" charset="0"/>
              </a:rPr>
            </a:br>
            <a:r>
              <a:rPr lang="en-IE" sz="4000" dirty="0" smtClean="0">
                <a:solidFill>
                  <a:srgbClr val="000000"/>
                </a:solidFill>
                <a:latin typeface="Calibri" panose="020F0502020204030204" pitchFamily="34" charset="0"/>
                <a:ea typeface="Calibri" panose="020F0502020204030204" pitchFamily="34" charset="0"/>
              </a:rPr>
              <a:t>Measuring the ‘gap’: some methodological issues (1)</a:t>
            </a:r>
            <a:endParaRPr lang="en-IE" sz="4000" dirty="0"/>
          </a:p>
        </p:txBody>
      </p:sp>
      <p:pic>
        <p:nvPicPr>
          <p:cNvPr id="5" name="Tijdelijke aanduiding voor inhoud 4"/>
          <p:cNvPicPr>
            <a:picLocks noGrp="1" noChangeAspect="1"/>
          </p:cNvPicPr>
          <p:nvPr>
            <p:ph idx="1"/>
          </p:nvPr>
        </p:nvPicPr>
        <p:blipFill>
          <a:blip r:embed="rId2"/>
          <a:stretch>
            <a:fillRect/>
          </a:stretch>
        </p:blipFill>
        <p:spPr>
          <a:xfrm>
            <a:off x="152183" y="6019049"/>
            <a:ext cx="5011346" cy="481626"/>
          </a:xfrm>
          <a:prstGeom prst="rect">
            <a:avLst/>
          </a:prstGeom>
        </p:spPr>
      </p:pic>
      <p:sp>
        <p:nvSpPr>
          <p:cNvPr id="6" name="Rechthoek 5"/>
          <p:cNvSpPr/>
          <p:nvPr/>
        </p:nvSpPr>
        <p:spPr>
          <a:xfrm>
            <a:off x="914400" y="1563624"/>
            <a:ext cx="10113264" cy="5878532"/>
          </a:xfrm>
          <a:prstGeom prst="rect">
            <a:avLst/>
          </a:prstGeom>
        </p:spPr>
        <p:txBody>
          <a:bodyPr wrap="square">
            <a:spAutoFit/>
          </a:bodyPr>
          <a:lstStyle/>
          <a:p>
            <a:pPr marL="571500" lvl="1"/>
            <a:r>
              <a:rPr lang="en-US" sz="2400" i="1" dirty="0">
                <a:solidFill>
                  <a:srgbClr val="000000"/>
                </a:solidFill>
                <a:latin typeface="Calibri" panose="020F0502020204030204" pitchFamily="34" charset="0"/>
                <a:ea typeface="Calibri" panose="020F0502020204030204" pitchFamily="34" charset="0"/>
              </a:rPr>
              <a:t>Advantages/disadvantages of city benchmarks for gap analysis</a:t>
            </a:r>
          </a:p>
          <a:p>
            <a:pPr marL="914400" lvl="1" indent="-342900">
              <a:buFont typeface="Arial" panose="020B0604020202020204" pitchFamily="34" charset="0"/>
              <a:buChar char="•"/>
            </a:pPr>
            <a:endParaRPr lang="nl-NL" dirty="0">
              <a:solidFill>
                <a:srgbClr val="000000"/>
              </a:solidFill>
              <a:latin typeface="Calibri" panose="020F0502020204030204" pitchFamily="34" charset="0"/>
              <a:ea typeface="Calibri" panose="020F0502020204030204" pitchFamily="34" charset="0"/>
            </a:endParaRPr>
          </a:p>
          <a:p>
            <a:pPr marL="114300" lvl="1"/>
            <a:r>
              <a:rPr lang="en-US" dirty="0" smtClean="0">
                <a:solidFill>
                  <a:srgbClr val="000000"/>
                </a:solidFill>
                <a:latin typeface="Calibri" panose="020F0502020204030204" pitchFamily="34" charset="0"/>
                <a:ea typeface="Calibri" panose="020F0502020204030204" pitchFamily="34" charset="0"/>
              </a:rPr>
              <a:t>++ </a:t>
            </a:r>
            <a:r>
              <a:rPr lang="en-US" dirty="0">
                <a:solidFill>
                  <a:srgbClr val="000000"/>
                </a:solidFill>
                <a:latin typeface="Calibri" panose="020F0502020204030204" pitchFamily="34" charset="0"/>
                <a:ea typeface="Calibri" panose="020F0502020204030204" pitchFamily="34" charset="0"/>
              </a:rPr>
              <a:t>Insight into the relative strengths and weaknesses of city regions (based on a set of indicators for which </a:t>
            </a:r>
            <a:r>
              <a:rPr lang="en-US" dirty="0" smtClean="0">
                <a:solidFill>
                  <a:srgbClr val="000000"/>
                </a:solidFill>
                <a:latin typeface="Calibri" panose="020F0502020204030204" pitchFamily="34" charset="0"/>
                <a:ea typeface="Calibri" panose="020F0502020204030204" pitchFamily="34" charset="0"/>
              </a:rPr>
              <a:t>there exist broad international and historically </a:t>
            </a:r>
            <a:r>
              <a:rPr lang="en-US" dirty="0">
                <a:solidFill>
                  <a:srgbClr val="000000"/>
                </a:solidFill>
                <a:latin typeface="Calibri" panose="020F0502020204030204" pitchFamily="34" charset="0"/>
                <a:ea typeface="Calibri" panose="020F0502020204030204" pitchFamily="34" charset="0"/>
              </a:rPr>
              <a:t>comparable data)</a:t>
            </a:r>
            <a:br>
              <a:rPr lang="en-US" dirty="0">
                <a:solidFill>
                  <a:srgbClr val="000000"/>
                </a:solidFill>
                <a:latin typeface="Calibri" panose="020F0502020204030204" pitchFamily="34" charset="0"/>
                <a:ea typeface="Calibri" panose="020F0502020204030204" pitchFamily="34" charset="0"/>
              </a:rPr>
            </a:br>
            <a:r>
              <a:rPr lang="en-US" dirty="0">
                <a:solidFill>
                  <a:srgbClr val="000000"/>
                </a:solidFill>
                <a:latin typeface="Calibri" panose="020F0502020204030204" pitchFamily="34" charset="0"/>
                <a:ea typeface="Calibri" panose="020F0502020204030204" pitchFamily="34" charset="0"/>
              </a:rPr>
              <a:t>+ Able to spot current high-performing cities for learning opportunities</a:t>
            </a:r>
          </a:p>
          <a:p>
            <a:pPr marL="114300" lvl="1"/>
            <a:r>
              <a:rPr lang="en-US" dirty="0" smtClean="0">
                <a:solidFill>
                  <a:srgbClr val="000000"/>
                </a:solidFill>
                <a:latin typeface="Calibri" panose="020F0502020204030204" pitchFamily="34" charset="0"/>
                <a:ea typeface="Calibri" panose="020F0502020204030204" pitchFamily="34" charset="0"/>
              </a:rPr>
              <a:t>- </a:t>
            </a:r>
            <a:r>
              <a:rPr lang="en-GB" dirty="0">
                <a:solidFill>
                  <a:srgbClr val="000000"/>
                </a:solidFill>
                <a:latin typeface="Calibri" panose="020F0502020204030204" pitchFamily="34" charset="0"/>
                <a:ea typeface="Calibri" panose="020F0502020204030204" pitchFamily="34" charset="0"/>
              </a:rPr>
              <a:t>Most benchmarks do not specifically focus on the Board challenges or do not focus on the MRA-level (but on just Amsterdam or the Netherlands as a whole)</a:t>
            </a:r>
          </a:p>
          <a:p>
            <a:pPr marL="114300" lvl="1"/>
            <a:r>
              <a:rPr lang="en-US" dirty="0" smtClean="0">
                <a:solidFill>
                  <a:srgbClr val="000000"/>
                </a:solidFill>
                <a:latin typeface="Calibri" panose="020F0502020204030204" pitchFamily="34" charset="0"/>
                <a:ea typeface="Calibri" panose="020F0502020204030204" pitchFamily="34" charset="0"/>
              </a:rPr>
              <a:t>- Lack </a:t>
            </a:r>
            <a:r>
              <a:rPr lang="en-US" dirty="0">
                <a:solidFill>
                  <a:srgbClr val="000000"/>
                </a:solidFill>
                <a:latin typeface="Calibri" panose="020F0502020204030204" pitchFamily="34" charset="0"/>
                <a:ea typeface="Calibri" panose="020F0502020204030204" pitchFamily="34" charset="0"/>
              </a:rPr>
              <a:t>of insight in the path development of (un)successful regions</a:t>
            </a:r>
            <a:br>
              <a:rPr lang="en-US" dirty="0">
                <a:solidFill>
                  <a:srgbClr val="000000"/>
                </a:solidFill>
                <a:latin typeface="Calibri" panose="020F0502020204030204" pitchFamily="34" charset="0"/>
                <a:ea typeface="Calibri" panose="020F0502020204030204" pitchFamily="34" charset="0"/>
              </a:rPr>
            </a:br>
            <a:r>
              <a:rPr lang="en-US" dirty="0">
                <a:solidFill>
                  <a:srgbClr val="000000"/>
                </a:solidFill>
                <a:latin typeface="Calibri" panose="020F0502020204030204" pitchFamily="34" charset="0"/>
                <a:ea typeface="Calibri" panose="020F0502020204030204" pitchFamily="34" charset="0"/>
              </a:rPr>
              <a:t>-- Blind spot for emerging new structures, cultures and </a:t>
            </a:r>
            <a:r>
              <a:rPr lang="en-US" dirty="0" smtClean="0">
                <a:solidFill>
                  <a:srgbClr val="000000"/>
                </a:solidFill>
                <a:latin typeface="Calibri" panose="020F0502020204030204" pitchFamily="34" charset="0"/>
                <a:ea typeface="Calibri" panose="020F0502020204030204" pitchFamily="34" charset="0"/>
              </a:rPr>
              <a:t>technologies </a:t>
            </a:r>
            <a:r>
              <a:rPr lang="en-US" dirty="0">
                <a:solidFill>
                  <a:srgbClr val="000000"/>
                </a:solidFill>
                <a:latin typeface="Calibri" panose="020F0502020204030204" pitchFamily="34" charset="0"/>
                <a:ea typeface="Calibri" panose="020F0502020204030204" pitchFamily="34" charset="0"/>
              </a:rPr>
              <a:t>(which characterize societal transitions)</a:t>
            </a:r>
          </a:p>
          <a:p>
            <a:pPr marL="114300" lvl="1"/>
            <a:endParaRPr lang="en-GB" dirty="0" smtClean="0">
              <a:solidFill>
                <a:srgbClr val="000000"/>
              </a:solidFill>
              <a:latin typeface="Calibri" panose="020F0502020204030204" pitchFamily="34" charset="0"/>
              <a:ea typeface="Calibri" panose="020F0502020204030204" pitchFamily="34" charset="0"/>
            </a:endParaRPr>
          </a:p>
          <a:p>
            <a:pPr marL="114300" lvl="1"/>
            <a:r>
              <a:rPr lang="en-GB" dirty="0" smtClean="0">
                <a:solidFill>
                  <a:srgbClr val="000000"/>
                </a:solidFill>
                <a:latin typeface="Calibri" panose="020F0502020204030204" pitchFamily="34" charset="0"/>
                <a:ea typeface="Calibri" panose="020F0502020204030204" pitchFamily="34" charset="0"/>
              </a:rPr>
              <a:t>Moreover: </a:t>
            </a:r>
          </a:p>
          <a:p>
            <a:pPr marL="400050" lvl="1" indent="-285750">
              <a:buFont typeface="Arial" panose="020B0604020202020204" pitchFamily="34" charset="0"/>
              <a:buChar char="•"/>
            </a:pPr>
            <a:r>
              <a:rPr lang="en-US" dirty="0" smtClean="0">
                <a:solidFill>
                  <a:srgbClr val="000000"/>
                </a:solidFill>
                <a:latin typeface="Calibri" panose="020F0502020204030204" pitchFamily="34" charset="0"/>
                <a:ea typeface="Calibri" panose="020F0502020204030204" pitchFamily="34" charset="0"/>
              </a:rPr>
              <a:t>Measuring </a:t>
            </a:r>
            <a:r>
              <a:rPr lang="en-US" dirty="0">
                <a:solidFill>
                  <a:srgbClr val="000000"/>
                </a:solidFill>
                <a:latin typeface="Calibri" panose="020F0502020204030204" pitchFamily="34" charset="0"/>
                <a:ea typeface="Calibri" panose="020F0502020204030204" pitchFamily="34" charset="0"/>
              </a:rPr>
              <a:t>the </a:t>
            </a:r>
            <a:r>
              <a:rPr lang="en-US" dirty="0" smtClean="0">
                <a:solidFill>
                  <a:srgbClr val="000000"/>
                </a:solidFill>
                <a:latin typeface="Calibri" panose="020F0502020204030204" pitchFamily="34" charset="0"/>
                <a:ea typeface="Calibri" panose="020F0502020204030204" pitchFamily="34" charset="0"/>
              </a:rPr>
              <a:t>gap </a:t>
            </a:r>
            <a:r>
              <a:rPr lang="en-US" dirty="0">
                <a:solidFill>
                  <a:srgbClr val="000000"/>
                </a:solidFill>
                <a:latin typeface="Calibri" panose="020F0502020204030204" pitchFamily="34" charset="0"/>
                <a:ea typeface="Calibri" panose="020F0502020204030204" pitchFamily="34" charset="0"/>
              </a:rPr>
              <a:t>between the actual position of the MRA on the challenges and the formulated ambition is hardly possible since the road to the formulated ambitions is not a linear one, but a complex transition </a:t>
            </a:r>
            <a:r>
              <a:rPr lang="en-US" dirty="0" smtClean="0">
                <a:solidFill>
                  <a:srgbClr val="000000"/>
                </a:solidFill>
                <a:latin typeface="Calibri" panose="020F0502020204030204" pitchFamily="34" charset="0"/>
                <a:ea typeface="Calibri" panose="020F0502020204030204" pitchFamily="34" charset="0"/>
              </a:rPr>
              <a:t>process (the Board challenges are not ‘a </a:t>
            </a:r>
            <a:r>
              <a:rPr lang="en-US" dirty="0">
                <a:solidFill>
                  <a:srgbClr val="000000"/>
                </a:solidFill>
                <a:latin typeface="Calibri" panose="020F0502020204030204" pitchFamily="34" charset="0"/>
                <a:ea typeface="Calibri" panose="020F0502020204030204" pitchFamily="34" charset="0"/>
              </a:rPr>
              <a:t>man to the moon’ </a:t>
            </a:r>
            <a:r>
              <a:rPr lang="en-US" dirty="0" smtClean="0">
                <a:solidFill>
                  <a:srgbClr val="000000"/>
                </a:solidFill>
                <a:latin typeface="Calibri" panose="020F0502020204030204" pitchFamily="34" charset="0"/>
                <a:ea typeface="Calibri" panose="020F0502020204030204" pitchFamily="34" charset="0"/>
              </a:rPr>
              <a:t>ambitions but rather complex </a:t>
            </a:r>
            <a:r>
              <a:rPr lang="en-US" dirty="0">
                <a:solidFill>
                  <a:srgbClr val="000000"/>
                </a:solidFill>
                <a:latin typeface="Calibri" panose="020F0502020204030204" pitchFamily="34" charset="0"/>
                <a:ea typeface="Calibri" panose="020F0502020204030204" pitchFamily="34" charset="0"/>
              </a:rPr>
              <a:t>‘solving the </a:t>
            </a:r>
            <a:r>
              <a:rPr lang="en-US" dirty="0" smtClean="0">
                <a:solidFill>
                  <a:srgbClr val="000000"/>
                </a:solidFill>
                <a:latin typeface="Calibri" panose="020F0502020204030204" pitchFamily="34" charset="0"/>
                <a:ea typeface="Calibri" panose="020F0502020204030204" pitchFamily="34" charset="0"/>
              </a:rPr>
              <a:t>ghetto problem</a:t>
            </a:r>
            <a:r>
              <a:rPr lang="en-US" dirty="0">
                <a:solidFill>
                  <a:srgbClr val="000000"/>
                </a:solidFill>
                <a:latin typeface="Calibri" panose="020F0502020204030204" pitchFamily="34" charset="0"/>
                <a:ea typeface="Calibri" panose="020F0502020204030204" pitchFamily="34" charset="0"/>
              </a:rPr>
              <a:t>’ </a:t>
            </a:r>
            <a:r>
              <a:rPr lang="en-US" dirty="0" smtClean="0">
                <a:solidFill>
                  <a:srgbClr val="000000"/>
                </a:solidFill>
                <a:latin typeface="Calibri" panose="020F0502020204030204" pitchFamily="34" charset="0"/>
                <a:ea typeface="Calibri" panose="020F0502020204030204" pitchFamily="34" charset="0"/>
              </a:rPr>
              <a:t>ambitions)</a:t>
            </a:r>
            <a:endParaRPr lang="en-US" dirty="0">
              <a:solidFill>
                <a:srgbClr val="000000"/>
              </a:solidFill>
              <a:latin typeface="Calibri" panose="020F0502020204030204" pitchFamily="34" charset="0"/>
              <a:ea typeface="Calibri" panose="020F0502020204030204" pitchFamily="34" charset="0"/>
            </a:endParaRPr>
          </a:p>
          <a:p>
            <a:pPr marL="114300" lvl="1"/>
            <a:endParaRPr lang="en-GB" dirty="0">
              <a:solidFill>
                <a:srgbClr val="000000"/>
              </a:solidFill>
              <a:latin typeface="Calibri" panose="020F0502020204030204" pitchFamily="34" charset="0"/>
              <a:ea typeface="Calibri" panose="020F0502020204030204" pitchFamily="34" charset="0"/>
            </a:endParaRPr>
          </a:p>
          <a:p>
            <a:pPr lvl="1" indent="-342900">
              <a:buFont typeface="Arial" panose="020B0604020202020204" pitchFamily="34" charset="0"/>
              <a:buChar char="•"/>
            </a:pPr>
            <a:endParaRPr lang="en-GB" dirty="0" smtClean="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200" dirty="0" smtClean="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98412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dirty="0" smtClean="0">
                <a:solidFill>
                  <a:srgbClr val="000000"/>
                </a:solidFill>
                <a:latin typeface="Calibri" panose="020F0502020204030204" pitchFamily="34" charset="0"/>
                <a:ea typeface="Calibri" panose="020F0502020204030204" pitchFamily="34" charset="0"/>
              </a:rPr>
              <a:t>Appendix 1</a:t>
            </a:r>
            <a:br>
              <a:rPr lang="en-US" sz="3600" dirty="0" smtClean="0">
                <a:solidFill>
                  <a:srgbClr val="000000"/>
                </a:solidFill>
                <a:latin typeface="Calibri" panose="020F0502020204030204" pitchFamily="34" charset="0"/>
                <a:ea typeface="Calibri" panose="020F0502020204030204" pitchFamily="34" charset="0"/>
              </a:rPr>
            </a:br>
            <a:r>
              <a:rPr lang="en-US" sz="3600" dirty="0" smtClean="0">
                <a:solidFill>
                  <a:srgbClr val="000000"/>
                </a:solidFill>
                <a:latin typeface="Calibri" panose="020F0502020204030204" pitchFamily="34" charset="0"/>
                <a:ea typeface="Calibri" panose="020F0502020204030204" pitchFamily="34" charset="0"/>
              </a:rPr>
              <a:t>Measuring </a:t>
            </a:r>
            <a:r>
              <a:rPr lang="en-US" sz="3600" dirty="0">
                <a:solidFill>
                  <a:srgbClr val="000000"/>
                </a:solidFill>
                <a:latin typeface="Calibri" panose="020F0502020204030204" pitchFamily="34" charset="0"/>
                <a:ea typeface="Calibri" panose="020F0502020204030204" pitchFamily="34" charset="0"/>
              </a:rPr>
              <a:t>the ‘gap’: some methodological issues (2)</a:t>
            </a:r>
            <a:endParaRPr lang="nl-NL" sz="3600" dirty="0">
              <a:solidFill>
                <a:srgbClr val="000000"/>
              </a:solidFill>
              <a:latin typeface="Calibri" panose="020F0502020204030204" pitchFamily="34" charset="0"/>
              <a:ea typeface="Calibri" panose="020F0502020204030204" pitchFamily="34" charset="0"/>
            </a:endParaRPr>
          </a:p>
        </p:txBody>
      </p:sp>
      <p:sp>
        <p:nvSpPr>
          <p:cNvPr id="3" name="Tijdelijke aanduiding voor inhoud 2"/>
          <p:cNvSpPr>
            <a:spLocks noGrp="1"/>
          </p:cNvSpPr>
          <p:nvPr>
            <p:ph idx="1"/>
          </p:nvPr>
        </p:nvSpPr>
        <p:spPr>
          <a:xfrm>
            <a:off x="838200" y="1563624"/>
            <a:ext cx="10515600" cy="4613339"/>
          </a:xfrm>
        </p:spPr>
        <p:txBody>
          <a:bodyPr>
            <a:normAutofit/>
          </a:bodyPr>
          <a:lstStyle/>
          <a:p>
            <a:pPr marL="0" indent="0">
              <a:buNone/>
            </a:pPr>
            <a:r>
              <a:rPr lang="en-US" sz="2400" i="1" dirty="0"/>
              <a:t>The city-region is a complex adaptive system, the urban challenges are complex.</a:t>
            </a:r>
            <a:endParaRPr lang="nl-NL" sz="2400" i="1" dirty="0"/>
          </a:p>
        </p:txBody>
      </p:sp>
      <p:pic>
        <p:nvPicPr>
          <p:cNvPr id="4" name="Afbeelding 3"/>
          <p:cNvPicPr>
            <a:picLocks noChangeAspect="1"/>
          </p:cNvPicPr>
          <p:nvPr/>
        </p:nvPicPr>
        <p:blipFill>
          <a:blip r:embed="rId3"/>
          <a:stretch>
            <a:fillRect/>
          </a:stretch>
        </p:blipFill>
        <p:spPr>
          <a:xfrm>
            <a:off x="2075687" y="2098130"/>
            <a:ext cx="7345681" cy="4759869"/>
          </a:xfrm>
          <a:prstGeom prst="rect">
            <a:avLst/>
          </a:prstGeom>
        </p:spPr>
      </p:pic>
    </p:spTree>
    <p:extLst>
      <p:ext uri="{BB962C8B-B14F-4D97-AF65-F5344CB8AC3E}">
        <p14:creationId xmlns:p14="http://schemas.microsoft.com/office/powerpoint/2010/main" val="2215395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solidFill>
                  <a:srgbClr val="000000"/>
                </a:solidFill>
                <a:latin typeface="Calibri" panose="020F0502020204030204" pitchFamily="34" charset="0"/>
                <a:ea typeface="Calibri" panose="020F0502020204030204" pitchFamily="34" charset="0"/>
              </a:rPr>
              <a:t/>
            </a:r>
            <a:br>
              <a:rPr lang="nl-NL" dirty="0" smtClean="0">
                <a:solidFill>
                  <a:srgbClr val="000000"/>
                </a:solidFill>
                <a:latin typeface="Calibri" panose="020F0502020204030204" pitchFamily="34" charset="0"/>
                <a:ea typeface="Calibri" panose="020F0502020204030204" pitchFamily="34" charset="0"/>
              </a:rPr>
            </a:br>
            <a:r>
              <a:rPr lang="nl-NL" dirty="0" smtClean="0">
                <a:solidFill>
                  <a:srgbClr val="000000"/>
                </a:solidFill>
                <a:latin typeface="Calibri" panose="020F0502020204030204" pitchFamily="34" charset="0"/>
                <a:ea typeface="Calibri" panose="020F0502020204030204" pitchFamily="34" charset="0"/>
              </a:rPr>
              <a:t>The </a:t>
            </a:r>
            <a:r>
              <a:rPr lang="nl-NL" dirty="0" err="1">
                <a:solidFill>
                  <a:srgbClr val="000000"/>
                </a:solidFill>
                <a:latin typeface="Calibri" panose="020F0502020204030204" pitchFamily="34" charset="0"/>
                <a:ea typeface="Calibri" panose="020F0502020204030204" pitchFamily="34" charset="0"/>
              </a:rPr>
              <a:t>reasons</a:t>
            </a:r>
            <a:r>
              <a:rPr lang="nl-NL" dirty="0">
                <a:solidFill>
                  <a:srgbClr val="000000"/>
                </a:solidFill>
                <a:latin typeface="Calibri" panose="020F0502020204030204" pitchFamily="34" charset="0"/>
                <a:ea typeface="Calibri" panose="020F0502020204030204" pitchFamily="34" charset="0"/>
              </a:rPr>
              <a:t> </a:t>
            </a:r>
            <a:r>
              <a:rPr lang="nl-NL" dirty="0" err="1">
                <a:solidFill>
                  <a:srgbClr val="000000"/>
                </a:solidFill>
                <a:latin typeface="Calibri" panose="020F0502020204030204" pitchFamily="34" charset="0"/>
                <a:ea typeface="Calibri" panose="020F0502020204030204" pitchFamily="34" charset="0"/>
              </a:rPr>
              <a:t>for</a:t>
            </a:r>
            <a:r>
              <a:rPr lang="nl-NL" dirty="0">
                <a:solidFill>
                  <a:srgbClr val="000000"/>
                </a:solidFill>
                <a:latin typeface="Calibri" panose="020F0502020204030204" pitchFamily="34" charset="0"/>
                <a:ea typeface="Calibri" panose="020F0502020204030204" pitchFamily="34" charset="0"/>
              </a:rPr>
              <a:t> </a:t>
            </a:r>
            <a:r>
              <a:rPr lang="nl-NL" dirty="0" err="1">
                <a:solidFill>
                  <a:srgbClr val="000000"/>
                </a:solidFill>
                <a:latin typeface="Calibri" panose="020F0502020204030204" pitchFamily="34" charset="0"/>
                <a:ea typeface="Calibri" panose="020F0502020204030204" pitchFamily="34" charset="0"/>
              </a:rPr>
              <a:t>doing</a:t>
            </a:r>
            <a:r>
              <a:rPr lang="nl-NL" dirty="0">
                <a:solidFill>
                  <a:srgbClr val="000000"/>
                </a:solidFill>
                <a:latin typeface="Calibri" panose="020F0502020204030204" pitchFamily="34" charset="0"/>
                <a:ea typeface="Calibri" panose="020F0502020204030204" pitchFamily="34" charset="0"/>
              </a:rPr>
              <a:t> a ‘gap’-analysis </a:t>
            </a:r>
            <a:r>
              <a:rPr lang="nl-NL" dirty="0" err="1">
                <a:solidFill>
                  <a:srgbClr val="000000"/>
                </a:solidFill>
                <a:latin typeface="Calibri" panose="020F0502020204030204" pitchFamily="34" charset="0"/>
                <a:ea typeface="Calibri" panose="020F0502020204030204" pitchFamily="34" charset="0"/>
              </a:rPr>
              <a:t>and</a:t>
            </a:r>
            <a:r>
              <a:rPr lang="nl-NL" dirty="0">
                <a:solidFill>
                  <a:srgbClr val="000000"/>
                </a:solidFill>
                <a:latin typeface="Calibri" panose="020F0502020204030204" pitchFamily="34" charset="0"/>
                <a:ea typeface="Calibri" panose="020F0502020204030204" pitchFamily="34" charset="0"/>
              </a:rPr>
              <a:t> </a:t>
            </a:r>
            <a:r>
              <a:rPr lang="nl-NL" dirty="0" err="1">
                <a:solidFill>
                  <a:srgbClr val="000000"/>
                </a:solidFill>
                <a:latin typeface="Calibri" panose="020F0502020204030204" pitchFamily="34" charset="0"/>
                <a:ea typeface="Calibri" panose="020F0502020204030204" pitchFamily="34" charset="0"/>
              </a:rPr>
              <a:t>its</a:t>
            </a:r>
            <a:r>
              <a:rPr lang="nl-NL" dirty="0">
                <a:solidFill>
                  <a:srgbClr val="000000"/>
                </a:solidFill>
                <a:latin typeface="Calibri" panose="020F0502020204030204" pitchFamily="34" charset="0"/>
                <a:ea typeface="Calibri" panose="020F0502020204030204" pitchFamily="34" charset="0"/>
              </a:rPr>
              <a:t> </a:t>
            </a:r>
            <a:r>
              <a:rPr lang="nl-NL" dirty="0" err="1">
                <a:solidFill>
                  <a:srgbClr val="000000"/>
                </a:solidFill>
                <a:latin typeface="Calibri" panose="020F0502020204030204" pitchFamily="34" charset="0"/>
                <a:ea typeface="Calibri" panose="020F0502020204030204" pitchFamily="34" charset="0"/>
              </a:rPr>
              <a:t>value</a:t>
            </a:r>
            <a:r>
              <a:rPr lang="nl-NL" dirty="0">
                <a:solidFill>
                  <a:srgbClr val="000000"/>
                </a:solidFill>
                <a:latin typeface="Calibri" panose="020F0502020204030204" pitchFamily="34" charset="0"/>
                <a:ea typeface="Calibri" panose="020F0502020204030204" pitchFamily="34" charset="0"/>
              </a:rPr>
              <a:t> </a:t>
            </a:r>
            <a:r>
              <a:rPr lang="nl-NL" dirty="0" err="1">
                <a:solidFill>
                  <a:srgbClr val="000000"/>
                </a:solidFill>
                <a:latin typeface="Calibri" panose="020F0502020204030204" pitchFamily="34" charset="0"/>
                <a:ea typeface="Calibri" panose="020F0502020204030204" pitchFamily="34" charset="0"/>
              </a:rPr>
              <a:t>for</a:t>
            </a:r>
            <a:r>
              <a:rPr lang="nl-NL" dirty="0">
                <a:solidFill>
                  <a:srgbClr val="000000"/>
                </a:solidFill>
                <a:latin typeface="Calibri" panose="020F0502020204030204" pitchFamily="34" charset="0"/>
                <a:ea typeface="Calibri" panose="020F0502020204030204" pitchFamily="34" charset="0"/>
              </a:rPr>
              <a:t> </a:t>
            </a:r>
            <a:r>
              <a:rPr lang="nl-NL" dirty="0" err="1">
                <a:solidFill>
                  <a:srgbClr val="000000"/>
                </a:solidFill>
                <a:latin typeface="Calibri" panose="020F0502020204030204" pitchFamily="34" charset="0"/>
                <a:ea typeface="Calibri" panose="020F0502020204030204" pitchFamily="34" charset="0"/>
              </a:rPr>
              <a:t>the</a:t>
            </a:r>
            <a:r>
              <a:rPr lang="nl-NL" dirty="0">
                <a:solidFill>
                  <a:srgbClr val="000000"/>
                </a:solidFill>
                <a:latin typeface="Calibri" panose="020F0502020204030204" pitchFamily="34" charset="0"/>
                <a:ea typeface="Calibri" panose="020F0502020204030204" pitchFamily="34" charset="0"/>
              </a:rPr>
              <a:t> </a:t>
            </a:r>
            <a:r>
              <a:rPr lang="nl-NL" dirty="0" err="1">
                <a:solidFill>
                  <a:srgbClr val="000000"/>
                </a:solidFill>
                <a:latin typeface="Calibri" panose="020F0502020204030204" pitchFamily="34" charset="0"/>
                <a:ea typeface="Calibri" panose="020F0502020204030204" pitchFamily="34" charset="0"/>
              </a:rPr>
              <a:t>work</a:t>
            </a:r>
            <a:r>
              <a:rPr lang="nl-NL" dirty="0">
                <a:solidFill>
                  <a:srgbClr val="000000"/>
                </a:solidFill>
                <a:latin typeface="Calibri" panose="020F0502020204030204" pitchFamily="34" charset="0"/>
                <a:ea typeface="Calibri" panose="020F0502020204030204" pitchFamily="34" charset="0"/>
              </a:rPr>
              <a:t> of </a:t>
            </a:r>
            <a:r>
              <a:rPr lang="nl-NL" dirty="0" err="1">
                <a:solidFill>
                  <a:srgbClr val="000000"/>
                </a:solidFill>
                <a:latin typeface="Calibri" panose="020F0502020204030204" pitchFamily="34" charset="0"/>
                <a:ea typeface="Calibri" panose="020F0502020204030204" pitchFamily="34" charset="0"/>
              </a:rPr>
              <a:t>the</a:t>
            </a:r>
            <a:r>
              <a:rPr lang="nl-NL" dirty="0">
                <a:solidFill>
                  <a:srgbClr val="000000"/>
                </a:solidFill>
                <a:latin typeface="Calibri" panose="020F0502020204030204" pitchFamily="34" charset="0"/>
                <a:ea typeface="Calibri" panose="020F0502020204030204" pitchFamily="34" charset="0"/>
              </a:rPr>
              <a:t> IAB</a:t>
            </a:r>
            <a:br>
              <a:rPr lang="nl-NL" dirty="0">
                <a:solidFill>
                  <a:srgbClr val="000000"/>
                </a:solidFill>
                <a:latin typeface="Calibri" panose="020F0502020204030204" pitchFamily="34" charset="0"/>
                <a:ea typeface="Calibri" panose="020F0502020204030204" pitchFamily="34" charset="0"/>
              </a:rPr>
            </a:br>
            <a:endParaRPr lang="nl-NL" dirty="0"/>
          </a:p>
        </p:txBody>
      </p:sp>
      <p:pic>
        <p:nvPicPr>
          <p:cNvPr id="5" name="Tijdelijke aanduiding voor inhoud 4"/>
          <p:cNvPicPr>
            <a:picLocks noGrp="1" noChangeAspect="1"/>
          </p:cNvPicPr>
          <p:nvPr>
            <p:ph idx="1"/>
          </p:nvPr>
        </p:nvPicPr>
        <p:blipFill>
          <a:blip r:embed="rId2"/>
          <a:stretch>
            <a:fillRect/>
          </a:stretch>
        </p:blipFill>
        <p:spPr>
          <a:xfrm>
            <a:off x="152183" y="6019049"/>
            <a:ext cx="5011346" cy="481626"/>
          </a:xfrm>
          <a:prstGeom prst="rect">
            <a:avLst/>
          </a:prstGeom>
        </p:spPr>
      </p:pic>
      <p:sp>
        <p:nvSpPr>
          <p:cNvPr id="6" name="Rechthoek 5"/>
          <p:cNvSpPr/>
          <p:nvPr/>
        </p:nvSpPr>
        <p:spPr>
          <a:xfrm>
            <a:off x="914400" y="1563624"/>
            <a:ext cx="10113264" cy="2831544"/>
          </a:xfrm>
          <a:prstGeom prst="rect">
            <a:avLst/>
          </a:prstGeom>
        </p:spPr>
        <p:txBody>
          <a:bodyPr wrap="square">
            <a:spAutoFit/>
          </a:bodyPr>
          <a:lstStyle/>
          <a:p>
            <a:pPr marL="571500" lvl="1"/>
            <a:endParaRPr lang="nl-NL" sz="2200" dirty="0">
              <a:solidFill>
                <a:srgbClr val="000000"/>
              </a:solidFill>
              <a:latin typeface="Calibri" panose="020F0502020204030204" pitchFamily="34" charset="0"/>
              <a:ea typeface="Calibri" panose="020F0502020204030204" pitchFamily="34" charset="0"/>
            </a:endParaRPr>
          </a:p>
          <a:p>
            <a:pPr lvl="1" indent="-342900">
              <a:buFont typeface="Arial" panose="020B0604020202020204" pitchFamily="34" charset="0"/>
              <a:buChar char="•"/>
            </a:pPr>
            <a:r>
              <a:rPr lang="en-GB" sz="2200" dirty="0">
                <a:solidFill>
                  <a:srgbClr val="000000"/>
                </a:solidFill>
                <a:latin typeface="Calibri" panose="020F0502020204030204" pitchFamily="34" charset="0"/>
                <a:ea typeface="Calibri" panose="020F0502020204030204" pitchFamily="34" charset="0"/>
              </a:rPr>
              <a:t>The wish of the </a:t>
            </a:r>
            <a:r>
              <a:rPr lang="en-GB" sz="2200" dirty="0" smtClean="0">
                <a:solidFill>
                  <a:srgbClr val="000000"/>
                </a:solidFill>
                <a:latin typeface="Calibri" panose="020F0502020204030204" pitchFamily="34" charset="0"/>
                <a:ea typeface="Calibri" panose="020F0502020204030204" pitchFamily="34" charset="0"/>
              </a:rPr>
              <a:t>Board organisation is </a:t>
            </a:r>
            <a:r>
              <a:rPr lang="en-GB" sz="2200" dirty="0">
                <a:solidFill>
                  <a:srgbClr val="000000"/>
                </a:solidFill>
                <a:latin typeface="Calibri" panose="020F0502020204030204" pitchFamily="34" charset="0"/>
                <a:ea typeface="Calibri" panose="020F0502020204030204" pitchFamily="34" charset="0"/>
              </a:rPr>
              <a:t>to come to a more evidence based approach</a:t>
            </a:r>
          </a:p>
          <a:p>
            <a:pPr lvl="1" indent="-342900">
              <a:buFont typeface="Arial" panose="020B0604020202020204" pitchFamily="34" charset="0"/>
              <a:buChar char="•"/>
            </a:pPr>
            <a:r>
              <a:rPr lang="en-GB" sz="2200" dirty="0" smtClean="0">
                <a:solidFill>
                  <a:srgbClr val="000000"/>
                </a:solidFill>
                <a:latin typeface="Calibri" panose="020F0502020204030204" pitchFamily="34" charset="0"/>
                <a:ea typeface="Calibri" panose="020F0502020204030204" pitchFamily="34" charset="0"/>
              </a:rPr>
              <a:t>The desire of the IAB to obtain more insight into the relative position of the MRA on the 5 challenges and on the gap between the actual position of the MRA on the challenges and the formulated ambition</a:t>
            </a:r>
          </a:p>
          <a:p>
            <a:pPr lvl="1" indent="-342900">
              <a:buFont typeface="Arial" panose="020B0604020202020204" pitchFamily="34" charset="0"/>
              <a:buChar char="•"/>
            </a:pPr>
            <a:r>
              <a:rPr lang="en-GB" sz="2200" dirty="0" smtClean="0">
                <a:solidFill>
                  <a:srgbClr val="000000"/>
                </a:solidFill>
                <a:latin typeface="Calibri" panose="020F0502020204030204" pitchFamily="34" charset="0"/>
                <a:ea typeface="Calibri" panose="020F0502020204030204" pitchFamily="34" charset="0"/>
              </a:rPr>
              <a:t>The desire of the IAB to obtain more insight into what city regions are the most inspiring examples and why they are inspiring</a:t>
            </a:r>
            <a:endParaRPr lang="nl-NL" sz="2200" dirty="0" smtClean="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90077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latin typeface="+mn-lt"/>
              </a:rPr>
              <a:t>Con</a:t>
            </a:r>
            <a:r>
              <a:rPr lang="nl-NL" dirty="0" err="1" smtClean="0">
                <a:solidFill>
                  <a:srgbClr val="000000"/>
                </a:solidFill>
                <a:latin typeface="+mn-lt"/>
                <a:ea typeface="Calibri" panose="020F0502020204030204" pitchFamily="34" charset="0"/>
              </a:rPr>
              <a:t>ducting</a:t>
            </a:r>
            <a:r>
              <a:rPr lang="nl-NL" dirty="0" smtClean="0">
                <a:solidFill>
                  <a:srgbClr val="000000"/>
                </a:solidFill>
                <a:latin typeface="+mn-lt"/>
                <a:ea typeface="Calibri" panose="020F0502020204030204" pitchFamily="34" charset="0"/>
              </a:rPr>
              <a:t> </a:t>
            </a:r>
            <a:r>
              <a:rPr lang="nl-NL" dirty="0" err="1" smtClean="0">
                <a:solidFill>
                  <a:srgbClr val="000000"/>
                </a:solidFill>
                <a:latin typeface="+mn-lt"/>
                <a:ea typeface="Calibri" panose="020F0502020204030204" pitchFamily="34" charset="0"/>
              </a:rPr>
              <a:t>the</a:t>
            </a:r>
            <a:r>
              <a:rPr lang="nl-NL" dirty="0" smtClean="0">
                <a:solidFill>
                  <a:srgbClr val="000000"/>
                </a:solidFill>
                <a:latin typeface="+mn-lt"/>
                <a:ea typeface="Calibri" panose="020F0502020204030204" pitchFamily="34" charset="0"/>
              </a:rPr>
              <a:t> ‘gap’-analysis</a:t>
            </a:r>
            <a:endParaRPr lang="nl-NL" dirty="0">
              <a:latin typeface="+mn-lt"/>
            </a:endParaRPr>
          </a:p>
        </p:txBody>
      </p:sp>
      <p:pic>
        <p:nvPicPr>
          <p:cNvPr id="5" name="Tijdelijke aanduiding voor inhoud 4"/>
          <p:cNvPicPr>
            <a:picLocks noGrp="1" noChangeAspect="1"/>
          </p:cNvPicPr>
          <p:nvPr>
            <p:ph idx="1"/>
          </p:nvPr>
        </p:nvPicPr>
        <p:blipFill>
          <a:blip r:embed="rId2"/>
          <a:stretch>
            <a:fillRect/>
          </a:stretch>
        </p:blipFill>
        <p:spPr>
          <a:xfrm>
            <a:off x="152183" y="6019049"/>
            <a:ext cx="5011346" cy="481626"/>
          </a:xfrm>
          <a:prstGeom prst="rect">
            <a:avLst/>
          </a:prstGeom>
        </p:spPr>
      </p:pic>
      <p:sp>
        <p:nvSpPr>
          <p:cNvPr id="6" name="Rechthoek 5"/>
          <p:cNvSpPr/>
          <p:nvPr/>
        </p:nvSpPr>
        <p:spPr>
          <a:xfrm>
            <a:off x="914400" y="1563624"/>
            <a:ext cx="10113264" cy="4524315"/>
          </a:xfrm>
          <a:prstGeom prst="rect">
            <a:avLst/>
          </a:prstGeom>
        </p:spPr>
        <p:txBody>
          <a:bodyPr wrap="square">
            <a:spAutoFit/>
          </a:bodyPr>
          <a:lstStyle/>
          <a:p>
            <a:pPr lvl="1"/>
            <a:r>
              <a:rPr lang="nl-NL" sz="2200" i="1" dirty="0" err="1" smtClean="0">
                <a:solidFill>
                  <a:srgbClr val="000000"/>
                </a:solidFill>
                <a:latin typeface="Calibri" panose="020F0502020204030204" pitchFamily="34" charset="0"/>
                <a:ea typeface="Calibri" panose="020F0502020204030204" pitchFamily="34" charset="0"/>
              </a:rPr>
              <a:t>What</a:t>
            </a:r>
            <a:r>
              <a:rPr lang="nl-NL" sz="2200" i="1" dirty="0" smtClean="0">
                <a:solidFill>
                  <a:srgbClr val="000000"/>
                </a:solidFill>
                <a:latin typeface="Calibri" panose="020F0502020204030204" pitchFamily="34" charset="0"/>
                <a:ea typeface="Calibri" panose="020F0502020204030204" pitchFamily="34" charset="0"/>
              </a:rPr>
              <a:t> </a:t>
            </a:r>
            <a:r>
              <a:rPr lang="nl-NL" sz="2200" i="1" dirty="0" err="1" smtClean="0">
                <a:solidFill>
                  <a:srgbClr val="000000"/>
                </a:solidFill>
                <a:latin typeface="Calibri" panose="020F0502020204030204" pitchFamily="34" charset="0"/>
                <a:ea typeface="Calibri" panose="020F0502020204030204" pitchFamily="34" charset="0"/>
              </a:rPr>
              <a:t>did</a:t>
            </a:r>
            <a:r>
              <a:rPr lang="nl-NL" sz="2200" i="1" dirty="0" smtClean="0">
                <a:solidFill>
                  <a:srgbClr val="000000"/>
                </a:solidFill>
                <a:latin typeface="Calibri" panose="020F0502020204030204" pitchFamily="34" charset="0"/>
                <a:ea typeface="Calibri" panose="020F0502020204030204" pitchFamily="34" charset="0"/>
              </a:rPr>
              <a:t> we do? </a:t>
            </a:r>
          </a:p>
          <a:p>
            <a:pPr marL="800100" lvl="1" indent="-342900">
              <a:buFont typeface="Arial" panose="020B0604020202020204" pitchFamily="34" charset="0"/>
              <a:buChar char="•"/>
            </a:pPr>
            <a:r>
              <a:rPr lang="nl-NL" sz="2200" dirty="0" smtClean="0">
                <a:solidFill>
                  <a:srgbClr val="000000"/>
                </a:solidFill>
                <a:latin typeface="Calibri" panose="020F0502020204030204" pitchFamily="34" charset="0"/>
                <a:ea typeface="Calibri" panose="020F0502020204030204" pitchFamily="34" charset="0"/>
              </a:rPr>
              <a:t>We chose a </a:t>
            </a:r>
            <a:r>
              <a:rPr lang="nl-NL" sz="2200" dirty="0" err="1" smtClean="0">
                <a:solidFill>
                  <a:srgbClr val="000000"/>
                </a:solidFill>
                <a:latin typeface="Calibri" panose="020F0502020204030204" pitchFamily="34" charset="0"/>
                <a:ea typeface="Calibri" panose="020F0502020204030204" pitchFamily="34" charset="0"/>
              </a:rPr>
              <a:t>pragmatic</a:t>
            </a:r>
            <a:r>
              <a:rPr lang="nl-NL" sz="2200" dirty="0" smtClean="0">
                <a:solidFill>
                  <a:srgbClr val="000000"/>
                </a:solidFill>
                <a:latin typeface="Calibri" panose="020F0502020204030204" pitchFamily="34" charset="0"/>
                <a:ea typeface="Calibri" panose="020F0502020204030204" pitchFamily="34" charset="0"/>
              </a:rPr>
              <a:t> approach </a:t>
            </a:r>
          </a:p>
          <a:p>
            <a:pPr marL="800100" lvl="1" indent="-342900">
              <a:buFont typeface="Arial" panose="020B0604020202020204" pitchFamily="34" charset="0"/>
              <a:buChar char="•"/>
            </a:pPr>
            <a:r>
              <a:rPr lang="nl-NL" sz="2200" dirty="0" smtClean="0">
                <a:solidFill>
                  <a:srgbClr val="000000"/>
                </a:solidFill>
                <a:latin typeface="Calibri" panose="020F0502020204030204" pitchFamily="34" charset="0"/>
                <a:ea typeface="Calibri" panose="020F0502020204030204" pitchFamily="34" charset="0"/>
              </a:rPr>
              <a:t>We </a:t>
            </a:r>
            <a:r>
              <a:rPr lang="nl-NL" sz="2200" dirty="0" err="1" smtClean="0">
                <a:solidFill>
                  <a:srgbClr val="000000"/>
                </a:solidFill>
                <a:latin typeface="Calibri" panose="020F0502020204030204" pitchFamily="34" charset="0"/>
                <a:ea typeface="Calibri" panose="020F0502020204030204" pitchFamily="34" charset="0"/>
              </a:rPr>
              <a:t>collected</a:t>
            </a:r>
            <a:r>
              <a:rPr lang="nl-NL" sz="2200" dirty="0" smtClean="0">
                <a:solidFill>
                  <a:srgbClr val="000000"/>
                </a:solidFill>
                <a:latin typeface="Calibri" panose="020F0502020204030204" pitchFamily="34" charset="0"/>
                <a:ea typeface="Calibri" panose="020F0502020204030204" pitchFamily="34" charset="0"/>
              </a:rPr>
              <a:t> information </a:t>
            </a:r>
            <a:r>
              <a:rPr lang="nl-NL" sz="2200" dirty="0" err="1">
                <a:solidFill>
                  <a:srgbClr val="000000"/>
                </a:solidFill>
                <a:latin typeface="Calibri" panose="020F0502020204030204" pitchFamily="34" charset="0"/>
                <a:ea typeface="Calibri" panose="020F0502020204030204" pitchFamily="34" charset="0"/>
              </a:rPr>
              <a:t>from</a:t>
            </a:r>
            <a:r>
              <a:rPr lang="nl-NL" sz="2200" dirty="0">
                <a:solidFill>
                  <a:srgbClr val="000000"/>
                </a:solidFill>
                <a:latin typeface="Calibri" panose="020F0502020204030204" pitchFamily="34" charset="0"/>
                <a:ea typeface="Calibri" panose="020F0502020204030204" pitchFamily="34" charset="0"/>
              </a:rPr>
              <a:t> benchmarks </a:t>
            </a:r>
            <a:r>
              <a:rPr lang="nl-NL" sz="2200" dirty="0" err="1">
                <a:solidFill>
                  <a:srgbClr val="000000"/>
                </a:solidFill>
                <a:latin typeface="Calibri" panose="020F0502020204030204" pitchFamily="34" charset="0"/>
                <a:ea typeface="Calibri" panose="020F0502020204030204" pitchFamily="34" charset="0"/>
              </a:rPr>
              <a:t>and</a:t>
            </a:r>
            <a:r>
              <a:rPr lang="nl-NL" sz="2200" dirty="0">
                <a:solidFill>
                  <a:srgbClr val="000000"/>
                </a:solidFill>
                <a:latin typeface="Calibri" panose="020F0502020204030204" pitchFamily="34" charset="0"/>
                <a:ea typeface="Calibri" panose="020F0502020204030204" pitchFamily="34" charset="0"/>
              </a:rPr>
              <a:t> </a:t>
            </a:r>
            <a:r>
              <a:rPr lang="nl-NL" sz="2200" dirty="0" err="1">
                <a:solidFill>
                  <a:srgbClr val="000000"/>
                </a:solidFill>
                <a:latin typeface="Calibri" panose="020F0502020204030204" pitchFamily="34" charset="0"/>
                <a:ea typeface="Calibri" panose="020F0502020204030204" pitchFamily="34" charset="0"/>
              </a:rPr>
              <a:t>other</a:t>
            </a:r>
            <a:r>
              <a:rPr lang="nl-NL" sz="2200" dirty="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reports</a:t>
            </a:r>
            <a:endParaRPr lang="nl-NL" sz="2200" dirty="0">
              <a:solidFill>
                <a:srgbClr val="000000"/>
              </a:solidFill>
              <a:latin typeface="Calibri" panose="020F0502020204030204" pitchFamily="34" charset="0"/>
              <a:ea typeface="Calibri" panose="020F0502020204030204" pitchFamily="34" charset="0"/>
            </a:endParaRPr>
          </a:p>
          <a:p>
            <a:pPr marL="800100" lvl="1" indent="-342900">
              <a:buFont typeface="Arial" panose="020B0604020202020204" pitchFamily="34" charset="0"/>
              <a:buChar char="•"/>
            </a:pPr>
            <a:r>
              <a:rPr lang="nl-NL" sz="2200" dirty="0" smtClean="0">
                <a:solidFill>
                  <a:srgbClr val="000000"/>
                </a:solidFill>
                <a:latin typeface="Calibri" panose="020F0502020204030204" pitchFamily="34" charset="0"/>
                <a:ea typeface="Calibri" panose="020F0502020204030204" pitchFamily="34" charset="0"/>
              </a:rPr>
              <a:t>We </a:t>
            </a:r>
            <a:r>
              <a:rPr lang="nl-NL" sz="2200" dirty="0" err="1" smtClean="0">
                <a:solidFill>
                  <a:srgbClr val="000000"/>
                </a:solidFill>
                <a:latin typeface="Calibri" panose="020F0502020204030204" pitchFamily="34" charset="0"/>
                <a:ea typeface="Calibri" panose="020F0502020204030204" pitchFamily="34" charset="0"/>
              </a:rPr>
              <a:t>asked</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for</a:t>
            </a:r>
            <a:r>
              <a:rPr lang="nl-NL" sz="2200" dirty="0" smtClean="0">
                <a:solidFill>
                  <a:srgbClr val="000000"/>
                </a:solidFill>
                <a:latin typeface="Calibri" panose="020F0502020204030204" pitchFamily="34" charset="0"/>
                <a:ea typeface="Calibri" panose="020F0502020204030204" pitchFamily="34" charset="0"/>
              </a:rPr>
              <a:t> input </a:t>
            </a:r>
            <a:r>
              <a:rPr lang="nl-NL" sz="2200" dirty="0" err="1" smtClean="0">
                <a:solidFill>
                  <a:srgbClr val="000000"/>
                </a:solidFill>
                <a:latin typeface="Calibri" panose="020F0502020204030204" pitchFamily="34" charset="0"/>
                <a:ea typeface="Calibri" panose="020F0502020204030204" pitchFamily="34" charset="0"/>
              </a:rPr>
              <a:t>from</a:t>
            </a:r>
            <a:r>
              <a:rPr lang="nl-NL" sz="2200" dirty="0" smtClean="0">
                <a:solidFill>
                  <a:srgbClr val="000000"/>
                </a:solidFill>
                <a:latin typeface="Calibri" panose="020F0502020204030204" pitchFamily="34" charset="0"/>
                <a:ea typeface="Calibri" panose="020F0502020204030204" pitchFamily="34" charset="0"/>
              </a:rPr>
              <a:t> experts (members of </a:t>
            </a:r>
            <a:r>
              <a:rPr lang="nl-NL" sz="2200" dirty="0" err="1" smtClean="0">
                <a:solidFill>
                  <a:srgbClr val="000000"/>
                </a:solidFill>
                <a:latin typeface="Calibri" panose="020F0502020204030204" pitchFamily="34" charset="0"/>
                <a:ea typeface="Calibri" panose="020F0502020204030204" pitchFamily="34" charset="0"/>
              </a:rPr>
              <a:t>the</a:t>
            </a:r>
            <a:r>
              <a:rPr lang="nl-NL" sz="2200" dirty="0" smtClean="0">
                <a:solidFill>
                  <a:srgbClr val="000000"/>
                </a:solidFill>
                <a:latin typeface="Calibri" panose="020F0502020204030204" pitchFamily="34" charset="0"/>
                <a:ea typeface="Calibri" panose="020F0502020204030204" pitchFamily="34" charset="0"/>
              </a:rPr>
              <a:t> IAB, business </a:t>
            </a:r>
            <a:r>
              <a:rPr lang="nl-NL" sz="2200" dirty="0" err="1" smtClean="0">
                <a:solidFill>
                  <a:srgbClr val="000000"/>
                </a:solidFill>
                <a:latin typeface="Calibri" panose="020F0502020204030204" pitchFamily="34" charset="0"/>
                <a:ea typeface="Calibri" panose="020F0502020204030204" pitchFamily="34" charset="0"/>
              </a:rPr>
              <a:t>connectors</a:t>
            </a:r>
            <a:r>
              <a:rPr lang="nl-NL" sz="2200" dirty="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and</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others</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a:solidFill>
                  <a:srgbClr val="000000"/>
                </a:solidFill>
                <a:latin typeface="Calibri" panose="020F0502020204030204" pitchFamily="34" charset="0"/>
                <a:ea typeface="Calibri" panose="020F0502020204030204" pitchFamily="34" charset="0"/>
              </a:rPr>
              <a:t>using</a:t>
            </a:r>
            <a:r>
              <a:rPr lang="nl-NL" sz="2200" dirty="0">
                <a:solidFill>
                  <a:srgbClr val="000000"/>
                </a:solidFill>
                <a:latin typeface="Calibri" panose="020F0502020204030204" pitchFamily="34" charset="0"/>
                <a:ea typeface="Calibri" panose="020F0502020204030204" pitchFamily="34" charset="0"/>
              </a:rPr>
              <a:t> </a:t>
            </a:r>
            <a:r>
              <a:rPr lang="nl-NL" sz="2200" dirty="0" smtClean="0">
                <a:solidFill>
                  <a:srgbClr val="000000"/>
                </a:solidFill>
                <a:latin typeface="Calibri" panose="020F0502020204030204" pitchFamily="34" charset="0"/>
                <a:ea typeface="Calibri" panose="020F0502020204030204" pitchFamily="34" charset="0"/>
              </a:rPr>
              <a:t>questionnaires</a:t>
            </a:r>
          </a:p>
          <a:p>
            <a:pPr marL="800100" lvl="1" indent="-342900">
              <a:buFont typeface="Arial" panose="020B0604020202020204" pitchFamily="34" charset="0"/>
              <a:buChar char="•"/>
            </a:pPr>
            <a:r>
              <a:rPr lang="nl-NL" sz="2200" dirty="0" smtClean="0">
                <a:solidFill>
                  <a:srgbClr val="000000"/>
                </a:solidFill>
                <a:latin typeface="Calibri" panose="020F0502020204030204" pitchFamily="34" charset="0"/>
                <a:ea typeface="Calibri" panose="020F0502020204030204" pitchFamily="34" charset="0"/>
              </a:rPr>
              <a:t>We </a:t>
            </a:r>
            <a:r>
              <a:rPr lang="nl-NL" sz="2200" dirty="0" err="1" smtClean="0">
                <a:solidFill>
                  <a:srgbClr val="000000"/>
                </a:solidFill>
                <a:latin typeface="Calibri" panose="020F0502020204030204" pitchFamily="34" charset="0"/>
                <a:ea typeface="Calibri" panose="020F0502020204030204" pitchFamily="34" charset="0"/>
              </a:rPr>
              <a:t>sketched</a:t>
            </a:r>
            <a:r>
              <a:rPr lang="nl-NL" sz="2200" dirty="0" smtClean="0">
                <a:solidFill>
                  <a:srgbClr val="000000"/>
                </a:solidFill>
                <a:latin typeface="Calibri" panose="020F0502020204030204" pitchFamily="34" charset="0"/>
                <a:ea typeface="Calibri" panose="020F0502020204030204" pitchFamily="34" charset="0"/>
              </a:rPr>
              <a:t> </a:t>
            </a:r>
            <a:r>
              <a:rPr lang="nl-NL" sz="2200" dirty="0" err="1" smtClean="0">
                <a:solidFill>
                  <a:srgbClr val="000000"/>
                </a:solidFill>
                <a:latin typeface="Calibri" panose="020F0502020204030204" pitchFamily="34" charset="0"/>
                <a:ea typeface="Calibri" panose="020F0502020204030204" pitchFamily="34" charset="0"/>
              </a:rPr>
              <a:t>where</a:t>
            </a:r>
            <a:r>
              <a:rPr lang="nl-NL" sz="2200" dirty="0" smtClean="0">
                <a:solidFill>
                  <a:srgbClr val="000000"/>
                </a:solidFill>
                <a:latin typeface="Calibri" panose="020F0502020204030204" pitchFamily="34" charset="0"/>
                <a:ea typeface="Calibri" panose="020F0502020204030204" pitchFamily="34" charset="0"/>
              </a:rPr>
              <a:t> we stand:</a:t>
            </a:r>
          </a:p>
          <a:p>
            <a:pPr marL="1257300" lvl="2" indent="-342900">
              <a:buFont typeface="Arial" panose="020B0604020202020204" pitchFamily="34" charset="0"/>
              <a:buChar char="•"/>
            </a:pPr>
            <a:r>
              <a:rPr lang="nl-NL" sz="2200" dirty="0" err="1" smtClean="0">
                <a:solidFill>
                  <a:srgbClr val="000000"/>
                </a:solidFill>
                <a:latin typeface="Calibri" panose="020F0502020204030204" pitchFamily="34" charset="0"/>
                <a:ea typeface="Calibri" panose="020F0502020204030204" pitchFamily="34" charset="0"/>
              </a:rPr>
              <a:t>What</a:t>
            </a:r>
            <a:r>
              <a:rPr lang="nl-NL" sz="2200" dirty="0" smtClean="0">
                <a:solidFill>
                  <a:srgbClr val="000000"/>
                </a:solidFill>
                <a:latin typeface="Calibri" panose="020F0502020204030204" pitchFamily="34" charset="0"/>
                <a:ea typeface="Calibri" panose="020F0502020204030204" pitchFamily="34" charset="0"/>
              </a:rPr>
              <a:t> are </a:t>
            </a:r>
            <a:r>
              <a:rPr lang="nl-NL" sz="2200" dirty="0" err="1" smtClean="0">
                <a:solidFill>
                  <a:srgbClr val="000000"/>
                </a:solidFill>
                <a:latin typeface="Calibri" panose="020F0502020204030204" pitchFamily="34" charset="0"/>
                <a:ea typeface="Calibri" panose="020F0502020204030204" pitchFamily="34" charset="0"/>
              </a:rPr>
              <a:t>the</a:t>
            </a:r>
            <a:r>
              <a:rPr lang="nl-NL" sz="2200" dirty="0" smtClean="0">
                <a:solidFill>
                  <a:srgbClr val="000000"/>
                </a:solidFill>
                <a:latin typeface="Calibri" panose="020F0502020204030204" pitchFamily="34" charset="0"/>
                <a:ea typeface="Calibri" panose="020F0502020204030204" pitchFamily="34" charset="0"/>
              </a:rPr>
              <a:t> </a:t>
            </a:r>
            <a:r>
              <a:rPr lang="en-US" sz="2200" dirty="0" smtClean="0">
                <a:solidFill>
                  <a:srgbClr val="000000"/>
                </a:solidFill>
                <a:latin typeface="Calibri" panose="020F0502020204030204" pitchFamily="34" charset="0"/>
                <a:ea typeface="Calibri" panose="020F0502020204030204" pitchFamily="34" charset="0"/>
              </a:rPr>
              <a:t>formulated ambitions?</a:t>
            </a:r>
          </a:p>
          <a:p>
            <a:pPr marL="1257300" lvl="2" indent="-342900">
              <a:buFont typeface="Arial" panose="020B0604020202020204" pitchFamily="34" charset="0"/>
              <a:buChar char="•"/>
            </a:pPr>
            <a:r>
              <a:rPr lang="en-US" sz="2200" dirty="0">
                <a:solidFill>
                  <a:srgbClr val="000000"/>
                </a:solidFill>
                <a:latin typeface="Calibri" panose="020F0502020204030204" pitchFamily="34" charset="0"/>
                <a:ea typeface="Calibri" panose="020F0502020204030204" pitchFamily="34" charset="0"/>
              </a:rPr>
              <a:t>W</a:t>
            </a:r>
            <a:r>
              <a:rPr lang="en-US" sz="2200" dirty="0" smtClean="0">
                <a:solidFill>
                  <a:srgbClr val="000000"/>
                </a:solidFill>
                <a:latin typeface="Calibri" panose="020F0502020204030204" pitchFamily="34" charset="0"/>
                <a:ea typeface="Calibri" panose="020F0502020204030204" pitchFamily="34" charset="0"/>
              </a:rPr>
              <a:t>here </a:t>
            </a:r>
            <a:r>
              <a:rPr lang="en-US" sz="2200" dirty="0">
                <a:solidFill>
                  <a:srgbClr val="000000"/>
                </a:solidFill>
                <a:latin typeface="Calibri" panose="020F0502020204030204" pitchFamily="34" charset="0"/>
                <a:ea typeface="Calibri" panose="020F0502020204030204" pitchFamily="34" charset="0"/>
              </a:rPr>
              <a:t>do we </a:t>
            </a:r>
            <a:r>
              <a:rPr lang="en-US" sz="2200" dirty="0" smtClean="0">
                <a:solidFill>
                  <a:srgbClr val="000000"/>
                </a:solidFill>
                <a:latin typeface="Calibri" panose="020F0502020204030204" pitchFamily="34" charset="0"/>
                <a:ea typeface="Calibri" panose="020F0502020204030204" pitchFamily="34" charset="0"/>
              </a:rPr>
              <a:t>stand? What is our international position?</a:t>
            </a:r>
          </a:p>
          <a:p>
            <a:pPr marL="1257300" lvl="2" indent="-342900">
              <a:buFont typeface="Arial" panose="020B0604020202020204" pitchFamily="34" charset="0"/>
              <a:buChar char="•"/>
            </a:pPr>
            <a:r>
              <a:rPr lang="en-US" sz="2200" dirty="0" smtClean="0">
                <a:solidFill>
                  <a:srgbClr val="000000"/>
                </a:solidFill>
                <a:latin typeface="Calibri" panose="020F0502020204030204" pitchFamily="34" charset="0"/>
                <a:ea typeface="Calibri" panose="020F0502020204030204" pitchFamily="34" charset="0"/>
              </a:rPr>
              <a:t>What </a:t>
            </a:r>
            <a:r>
              <a:rPr lang="en-US" sz="2200" dirty="0">
                <a:solidFill>
                  <a:srgbClr val="000000"/>
                </a:solidFill>
                <a:latin typeface="Calibri" panose="020F0502020204030204" pitchFamily="34" charset="0"/>
                <a:ea typeface="Calibri" panose="020F0502020204030204" pitchFamily="34" charset="0"/>
              </a:rPr>
              <a:t>are inspiring </a:t>
            </a:r>
            <a:r>
              <a:rPr lang="en-US" sz="2200" dirty="0" smtClean="0">
                <a:solidFill>
                  <a:srgbClr val="000000"/>
                </a:solidFill>
                <a:latin typeface="Calibri" panose="020F0502020204030204" pitchFamily="34" charset="0"/>
                <a:ea typeface="Calibri" panose="020F0502020204030204" pitchFamily="34" charset="0"/>
              </a:rPr>
              <a:t>examples and </a:t>
            </a:r>
            <a:r>
              <a:rPr lang="en-US" sz="2200" dirty="0">
                <a:solidFill>
                  <a:srgbClr val="000000"/>
                </a:solidFill>
                <a:latin typeface="Calibri" panose="020F0502020204030204" pitchFamily="34" charset="0"/>
                <a:ea typeface="Calibri" panose="020F0502020204030204" pitchFamily="34" charset="0"/>
              </a:rPr>
              <a:t>proven </a:t>
            </a:r>
            <a:r>
              <a:rPr lang="en-US" sz="2200" dirty="0" smtClean="0">
                <a:solidFill>
                  <a:srgbClr val="000000"/>
                </a:solidFill>
                <a:latin typeface="Calibri" panose="020F0502020204030204" pitchFamily="34" charset="0"/>
                <a:ea typeface="Calibri" panose="020F0502020204030204" pitchFamily="34" charset="0"/>
              </a:rPr>
              <a:t>successes (best practices) from other city regions? What </a:t>
            </a:r>
            <a:r>
              <a:rPr lang="en-US" sz="2200" dirty="0">
                <a:solidFill>
                  <a:srgbClr val="000000"/>
                </a:solidFill>
                <a:latin typeface="Calibri" panose="020F0502020204030204" pitchFamily="34" charset="0"/>
                <a:ea typeface="Calibri" panose="020F0502020204030204" pitchFamily="34" charset="0"/>
              </a:rPr>
              <a:t>emergent practices are worth </a:t>
            </a:r>
            <a:r>
              <a:rPr lang="en-US" sz="2200" dirty="0" smtClean="0">
                <a:solidFill>
                  <a:srgbClr val="000000"/>
                </a:solidFill>
                <a:latin typeface="Calibri" panose="020F0502020204030204" pitchFamily="34" charset="0"/>
                <a:ea typeface="Calibri" panose="020F0502020204030204" pitchFamily="34" charset="0"/>
              </a:rPr>
              <a:t>exploring in </a:t>
            </a:r>
            <a:r>
              <a:rPr lang="en-US" sz="2200" dirty="0">
                <a:solidFill>
                  <a:srgbClr val="000000"/>
                </a:solidFill>
                <a:latin typeface="Calibri" panose="020F0502020204030204" pitchFamily="34" charset="0"/>
                <a:ea typeface="Calibri" panose="020F0502020204030204" pitchFamily="34" charset="0"/>
              </a:rPr>
              <a:t>the context of the five urban challenges?</a:t>
            </a:r>
            <a:endParaRPr lang="nl-NL" sz="2200" dirty="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200" dirty="0" smtClean="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42481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p:cNvPicPr>
            <a:picLocks noGrp="1" noChangeAspect="1"/>
          </p:cNvPicPr>
          <p:nvPr>
            <p:ph idx="1"/>
          </p:nvPr>
        </p:nvPicPr>
        <p:blipFill>
          <a:blip r:embed="rId2"/>
          <a:stretch>
            <a:fillRect/>
          </a:stretch>
        </p:blipFill>
        <p:spPr>
          <a:xfrm>
            <a:off x="152183" y="6019049"/>
            <a:ext cx="5011346" cy="481626"/>
          </a:xfrm>
          <a:prstGeom prst="rect">
            <a:avLst/>
          </a:prstGeom>
        </p:spPr>
      </p:pic>
      <p:sp>
        <p:nvSpPr>
          <p:cNvPr id="6" name="Rechthoek 5"/>
          <p:cNvSpPr/>
          <p:nvPr/>
        </p:nvSpPr>
        <p:spPr>
          <a:xfrm>
            <a:off x="914400" y="1563624"/>
            <a:ext cx="10113264" cy="800219"/>
          </a:xfrm>
          <a:prstGeom prst="rect">
            <a:avLst/>
          </a:prstGeom>
        </p:spPr>
        <p:txBody>
          <a:bodyPr wrap="square">
            <a:spAutoFit/>
          </a:bodyPr>
          <a:lstStyle/>
          <a:p>
            <a:pPr marL="342900" lvl="0" indent="-342900">
              <a:spcAft>
                <a:spcPts val="0"/>
              </a:spcAft>
              <a:buFont typeface="+mj-lt"/>
              <a:buAutoNum type="arabicPeriod"/>
            </a:pPr>
            <a:endParaRPr lang="nl-NL" sz="2200" dirty="0" smtClean="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400" dirty="0">
              <a:solidFill>
                <a:srgbClr val="000000"/>
              </a:solidFill>
              <a:effectLst/>
              <a:latin typeface="Calibri" panose="020F0502020204030204" pitchFamily="34" charset="0"/>
              <a:ea typeface="Calibri" panose="020F0502020204030204" pitchFamily="34" charset="0"/>
            </a:endParaRPr>
          </a:p>
        </p:txBody>
      </p:sp>
      <p:sp>
        <p:nvSpPr>
          <p:cNvPr id="3" name="Rechthoek 2"/>
          <p:cNvSpPr/>
          <p:nvPr/>
        </p:nvSpPr>
        <p:spPr>
          <a:xfrm>
            <a:off x="1682496" y="1810512"/>
            <a:ext cx="8948631" cy="2862322"/>
          </a:xfrm>
          <a:prstGeom prst="rect">
            <a:avLst/>
          </a:prstGeom>
        </p:spPr>
        <p:txBody>
          <a:bodyPr wrap="square">
            <a:spAutoFit/>
          </a:bodyPr>
          <a:lstStyle/>
          <a:p>
            <a:r>
              <a:rPr lang="nl-NL" sz="6000" dirty="0" err="1"/>
              <a:t>Some</a:t>
            </a:r>
            <a:r>
              <a:rPr lang="nl-NL" sz="6000" dirty="0"/>
              <a:t> </a:t>
            </a:r>
            <a:r>
              <a:rPr lang="nl-NL" sz="6000" dirty="0" smtClean="0"/>
              <a:t>first </a:t>
            </a:r>
            <a:r>
              <a:rPr lang="nl-NL" sz="6000" dirty="0" err="1" smtClean="0"/>
              <a:t>findings</a:t>
            </a:r>
            <a:r>
              <a:rPr lang="nl-NL" sz="6000" dirty="0" smtClean="0"/>
              <a:t>: </a:t>
            </a:r>
          </a:p>
          <a:p>
            <a:r>
              <a:rPr lang="nl-NL" sz="6000" dirty="0" err="1" smtClean="0"/>
              <a:t>where</a:t>
            </a:r>
            <a:r>
              <a:rPr lang="nl-NL" sz="6000" dirty="0" smtClean="0"/>
              <a:t> do we stand on </a:t>
            </a:r>
          </a:p>
          <a:p>
            <a:r>
              <a:rPr lang="nl-NL" sz="6000" dirty="0" err="1" smtClean="0"/>
              <a:t>the</a:t>
            </a:r>
            <a:r>
              <a:rPr lang="nl-NL" sz="6000" dirty="0" smtClean="0"/>
              <a:t> </a:t>
            </a:r>
            <a:r>
              <a:rPr lang="nl-NL" sz="6000" dirty="0" err="1" smtClean="0"/>
              <a:t>challenges</a:t>
            </a:r>
            <a:r>
              <a:rPr lang="nl-NL" sz="6000" dirty="0" smtClean="0"/>
              <a:t>?</a:t>
            </a:r>
            <a:endParaRPr lang="nl-NL" sz="6000" dirty="0"/>
          </a:p>
        </p:txBody>
      </p:sp>
    </p:spTree>
    <p:extLst>
      <p:ext uri="{BB962C8B-B14F-4D97-AF65-F5344CB8AC3E}">
        <p14:creationId xmlns:p14="http://schemas.microsoft.com/office/powerpoint/2010/main" val="4262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0000"/>
                </a:solidFill>
                <a:latin typeface="Calibri" panose="020F0502020204030204" pitchFamily="34" charset="0"/>
                <a:ea typeface="Calibri" panose="020F0502020204030204" pitchFamily="34" charset="0"/>
              </a:rPr>
              <a:t>D</a:t>
            </a:r>
            <a:r>
              <a:rPr lang="nl-NL" dirty="0" smtClean="0">
                <a:solidFill>
                  <a:srgbClr val="000000"/>
                </a:solidFill>
                <a:latin typeface="Calibri" panose="020F0502020204030204" pitchFamily="34" charset="0"/>
                <a:ea typeface="Calibri" panose="020F0502020204030204" pitchFamily="34" charset="0"/>
              </a:rPr>
              <a:t>igital </a:t>
            </a:r>
            <a:r>
              <a:rPr lang="nl-NL" dirty="0" err="1" smtClean="0">
                <a:solidFill>
                  <a:srgbClr val="000000"/>
                </a:solidFill>
                <a:latin typeface="Calibri" panose="020F0502020204030204" pitchFamily="34" charset="0"/>
                <a:ea typeface="Calibri" panose="020F0502020204030204" pitchFamily="34" charset="0"/>
              </a:rPr>
              <a:t>connectivity</a:t>
            </a:r>
            <a:r>
              <a:rPr lang="nl-NL" dirty="0" smtClean="0">
                <a:solidFill>
                  <a:srgbClr val="000000"/>
                </a:solidFill>
                <a:latin typeface="Calibri" panose="020F0502020204030204" pitchFamily="34" charset="0"/>
                <a:ea typeface="Calibri" panose="020F0502020204030204" pitchFamily="34" charset="0"/>
              </a:rPr>
              <a:t> – </a:t>
            </a:r>
            <a:r>
              <a:rPr lang="nl-NL" dirty="0" err="1" smtClean="0">
                <a:solidFill>
                  <a:srgbClr val="000000"/>
                </a:solidFill>
                <a:latin typeface="Calibri" panose="020F0502020204030204" pitchFamily="34" charset="0"/>
                <a:ea typeface="Calibri" panose="020F0502020204030204" pitchFamily="34" charset="0"/>
              </a:rPr>
              <a:t>our</a:t>
            </a:r>
            <a:r>
              <a:rPr lang="nl-NL" dirty="0" smtClean="0">
                <a:solidFill>
                  <a:srgbClr val="000000"/>
                </a:solidFill>
                <a:latin typeface="Calibri" panose="020F0502020204030204" pitchFamily="34" charset="0"/>
                <a:ea typeface="Calibri" panose="020F0502020204030204" pitchFamily="34" charset="0"/>
              </a:rPr>
              <a:t> </a:t>
            </a:r>
            <a:r>
              <a:rPr lang="nl-NL" dirty="0" err="1" smtClean="0">
                <a:solidFill>
                  <a:srgbClr val="000000"/>
                </a:solidFill>
                <a:latin typeface="Calibri" panose="020F0502020204030204" pitchFamily="34" charset="0"/>
                <a:ea typeface="Calibri" panose="020F0502020204030204" pitchFamily="34" charset="0"/>
              </a:rPr>
              <a:t>ambitions</a:t>
            </a:r>
            <a:endParaRPr lang="nl-NL" dirty="0"/>
          </a:p>
        </p:txBody>
      </p:sp>
      <p:pic>
        <p:nvPicPr>
          <p:cNvPr id="5" name="Tijdelijke aanduiding voor inhoud 4"/>
          <p:cNvPicPr>
            <a:picLocks noGrp="1" noChangeAspect="1"/>
          </p:cNvPicPr>
          <p:nvPr>
            <p:ph idx="1"/>
          </p:nvPr>
        </p:nvPicPr>
        <p:blipFill>
          <a:blip r:embed="rId2"/>
          <a:stretch>
            <a:fillRect/>
          </a:stretch>
        </p:blipFill>
        <p:spPr>
          <a:xfrm>
            <a:off x="152183" y="6019049"/>
            <a:ext cx="5011346" cy="481626"/>
          </a:xfrm>
          <a:prstGeom prst="rect">
            <a:avLst/>
          </a:prstGeom>
        </p:spPr>
      </p:pic>
      <p:sp>
        <p:nvSpPr>
          <p:cNvPr id="6" name="Rechthoek 5"/>
          <p:cNvSpPr/>
          <p:nvPr/>
        </p:nvSpPr>
        <p:spPr>
          <a:xfrm>
            <a:off x="941832" y="1690688"/>
            <a:ext cx="10113264" cy="1138773"/>
          </a:xfrm>
          <a:prstGeom prst="rect">
            <a:avLst/>
          </a:prstGeom>
        </p:spPr>
        <p:txBody>
          <a:bodyPr wrap="square">
            <a:spAutoFit/>
          </a:bodyPr>
          <a:lstStyle/>
          <a:p>
            <a:pPr lvl="1" indent="-342900"/>
            <a:endParaRPr lang="nl-NL" sz="2200" dirty="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200" dirty="0" smtClean="0">
              <a:solidFill>
                <a:srgbClr val="000000"/>
              </a:solidFill>
              <a:latin typeface="Calibri" panose="020F0502020204030204" pitchFamily="34" charset="0"/>
              <a:ea typeface="Calibri" panose="020F0502020204030204" pitchFamily="34" charset="0"/>
            </a:endParaRPr>
          </a:p>
          <a:p>
            <a:pPr marL="342900" lvl="0" indent="-342900">
              <a:spcAft>
                <a:spcPts val="0"/>
              </a:spcAft>
              <a:buFont typeface="+mj-lt"/>
              <a:buAutoNum type="arabicPeriod"/>
            </a:pPr>
            <a:endParaRPr lang="nl-NL" sz="2400" dirty="0">
              <a:solidFill>
                <a:srgbClr val="000000"/>
              </a:solidFill>
              <a:effectLst/>
              <a:latin typeface="Calibri" panose="020F0502020204030204" pitchFamily="34" charset="0"/>
              <a:ea typeface="Calibri" panose="020F0502020204030204" pitchFamily="34" charset="0"/>
            </a:endParaRPr>
          </a:p>
        </p:txBody>
      </p:sp>
      <p:sp>
        <p:nvSpPr>
          <p:cNvPr id="3" name="Rechthoek 2"/>
          <p:cNvSpPr/>
          <p:nvPr/>
        </p:nvSpPr>
        <p:spPr>
          <a:xfrm>
            <a:off x="1472184" y="1453896"/>
            <a:ext cx="7598664" cy="5262979"/>
          </a:xfrm>
          <a:prstGeom prst="rect">
            <a:avLst/>
          </a:prstGeom>
        </p:spPr>
        <p:txBody>
          <a:bodyPr wrap="square">
            <a:spAutoFit/>
          </a:bodyPr>
          <a:lstStyle/>
          <a:p>
            <a:r>
              <a:rPr lang="en-US" sz="2000" dirty="0"/>
              <a:t>By 2025 the AMA </a:t>
            </a:r>
            <a:r>
              <a:rPr lang="en-US" sz="2000" dirty="0" smtClean="0"/>
              <a:t>will be:</a:t>
            </a:r>
            <a:endParaRPr lang="en-US" sz="2000" dirty="0"/>
          </a:p>
          <a:p>
            <a:pPr marL="342900" indent="-342900">
              <a:buFont typeface="Arial" panose="020B0604020202020204" pitchFamily="34" charset="0"/>
              <a:buChar char="•"/>
            </a:pPr>
            <a:r>
              <a:rPr lang="en-US" sz="2000" dirty="0" smtClean="0"/>
              <a:t>Europe’s </a:t>
            </a:r>
            <a:r>
              <a:rPr lang="en-US" sz="2000" dirty="0"/>
              <a:t>premier location for data-driven </a:t>
            </a:r>
            <a:r>
              <a:rPr lang="en-US" sz="2000" dirty="0" smtClean="0"/>
              <a:t>innovation</a:t>
            </a:r>
          </a:p>
          <a:p>
            <a:pPr marL="342900" indent="-342900">
              <a:buFont typeface="Arial" panose="020B0604020202020204" pitchFamily="34" charset="0"/>
              <a:buChar char="•"/>
            </a:pPr>
            <a:r>
              <a:rPr lang="en-US" sz="2000" dirty="0" smtClean="0"/>
              <a:t>An </a:t>
            </a:r>
            <a:r>
              <a:rPr lang="en-US" sz="2000" dirty="0"/>
              <a:t>international frontrunner in terms of the available digital infrastructure and the ability to build innovative data-driven applications using this infrastructure, </a:t>
            </a:r>
            <a:r>
              <a:rPr lang="en-US" sz="2000" dirty="0" smtClean="0"/>
              <a:t>as well as in </a:t>
            </a:r>
            <a:r>
              <a:rPr lang="en-US" sz="2000" dirty="0"/>
              <a:t>terms of public trust in a digital </a:t>
            </a:r>
            <a:r>
              <a:rPr lang="en-US" sz="2000" dirty="0" smtClean="0"/>
              <a:t>society</a:t>
            </a:r>
            <a:endParaRPr lang="nl-NL" sz="2000" dirty="0"/>
          </a:p>
          <a:p>
            <a:endParaRPr lang="nl-NL" sz="2000" dirty="0" smtClean="0"/>
          </a:p>
          <a:p>
            <a:r>
              <a:rPr lang="en-US" sz="2000" dirty="0"/>
              <a:t>More </a:t>
            </a:r>
            <a:r>
              <a:rPr lang="en-US" sz="2000" dirty="0" smtClean="0"/>
              <a:t>specifically:</a:t>
            </a:r>
            <a:endParaRPr lang="en-US" sz="2000" dirty="0"/>
          </a:p>
          <a:p>
            <a:pPr marL="342900" indent="-342900">
              <a:buFont typeface="Arial" panose="020B0604020202020204" pitchFamily="34" charset="0"/>
              <a:buChar char="•"/>
            </a:pPr>
            <a:r>
              <a:rPr lang="en-US" sz="2000" dirty="0" smtClean="0"/>
              <a:t>By 2025 Amsterdam should be Europe’s premier </a:t>
            </a:r>
            <a:r>
              <a:rPr lang="en-US" sz="2000" dirty="0"/>
              <a:t>digital </a:t>
            </a:r>
            <a:r>
              <a:rPr lang="en-US" sz="2000" dirty="0" smtClean="0"/>
              <a:t>port </a:t>
            </a:r>
            <a:r>
              <a:rPr lang="en-US" sz="2000" dirty="0"/>
              <a:t>and the undisputed </a:t>
            </a:r>
            <a:r>
              <a:rPr lang="en-US" sz="2000" dirty="0" smtClean="0"/>
              <a:t>central hub </a:t>
            </a:r>
            <a:r>
              <a:rPr lang="en-US" sz="2000" dirty="0"/>
              <a:t>of the </a:t>
            </a:r>
            <a:r>
              <a:rPr lang="en-US" sz="2000" dirty="0" smtClean="0"/>
              <a:t>internet</a:t>
            </a:r>
          </a:p>
          <a:p>
            <a:pPr marL="342900" indent="-342900">
              <a:buFont typeface="Arial" panose="020B0604020202020204" pitchFamily="34" charset="0"/>
              <a:buChar char="•"/>
            </a:pPr>
            <a:r>
              <a:rPr lang="en-US" sz="2000" dirty="0" smtClean="0"/>
              <a:t>We will </a:t>
            </a:r>
            <a:r>
              <a:rPr lang="en-US" sz="2000" dirty="0"/>
              <a:t>celebrate the </a:t>
            </a:r>
            <a:r>
              <a:rPr lang="en-US" sz="2000" dirty="0" smtClean="0"/>
              <a:t>first anniversary </a:t>
            </a:r>
            <a:r>
              <a:rPr lang="en-US" sz="2000" dirty="0"/>
              <a:t>of digital citizens’ rights in </a:t>
            </a:r>
            <a:r>
              <a:rPr lang="en-US" sz="2000" dirty="0" smtClean="0"/>
              <a:t>2025</a:t>
            </a:r>
            <a:endParaRPr lang="en-US" sz="2000" dirty="0"/>
          </a:p>
          <a:p>
            <a:pPr marL="342900" indent="-342900">
              <a:buFont typeface="Arial" panose="020B0604020202020204" pitchFamily="34" charset="0"/>
              <a:buChar char="•"/>
            </a:pPr>
            <a:r>
              <a:rPr lang="en-US" sz="2000" dirty="0" smtClean="0"/>
              <a:t>In </a:t>
            </a:r>
            <a:r>
              <a:rPr lang="en-US" sz="2000" dirty="0"/>
              <a:t>2025, </a:t>
            </a:r>
            <a:r>
              <a:rPr lang="en-US" sz="2000" dirty="0" smtClean="0"/>
              <a:t>the AMA will have made substantial progress in the areas of health, mobility and circular economy thanks to the </a:t>
            </a:r>
            <a:r>
              <a:rPr lang="en-US" sz="2000" dirty="0"/>
              <a:t>sharing of </a:t>
            </a:r>
            <a:r>
              <a:rPr lang="en-US" sz="2000" dirty="0" smtClean="0"/>
              <a:t>trusted data</a:t>
            </a:r>
          </a:p>
          <a:p>
            <a:endParaRPr lang="en-US" dirty="0"/>
          </a:p>
          <a:p>
            <a:endParaRPr lang="nl-NL" dirty="0"/>
          </a:p>
        </p:txBody>
      </p:sp>
    </p:spTree>
    <p:extLst>
      <p:ext uri="{BB962C8B-B14F-4D97-AF65-F5344CB8AC3E}">
        <p14:creationId xmlns:p14="http://schemas.microsoft.com/office/powerpoint/2010/main" val="1908385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659875" y="160445"/>
            <a:ext cx="10887959" cy="646331"/>
          </a:xfrm>
          <a:prstGeom prst="rect">
            <a:avLst/>
          </a:prstGeom>
          <a:noFill/>
        </p:spPr>
        <p:txBody>
          <a:bodyPr wrap="square" rtlCol="0">
            <a:spAutoFit/>
          </a:bodyPr>
          <a:lstStyle/>
          <a:p>
            <a:r>
              <a:rPr lang="en-US" sz="3600" dirty="0" smtClean="0">
                <a:solidFill>
                  <a:srgbClr val="000000"/>
                </a:solidFill>
                <a:latin typeface="Calibri" panose="020F0502020204030204" pitchFamily="34" charset="0"/>
                <a:ea typeface="Calibri" panose="020F0502020204030204" pitchFamily="34" charset="0"/>
                <a:cs typeface="+mj-cs"/>
              </a:rPr>
              <a:t>Digital connectivity - where we stand</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5" name="Tekstvak 4"/>
          <p:cNvSpPr txBox="1"/>
          <p:nvPr/>
        </p:nvSpPr>
        <p:spPr>
          <a:xfrm>
            <a:off x="659875" y="1599336"/>
            <a:ext cx="4360181" cy="1200329"/>
          </a:xfrm>
          <a:prstGeom prst="rect">
            <a:avLst/>
          </a:prstGeom>
          <a:noFill/>
        </p:spPr>
        <p:txBody>
          <a:bodyPr wrap="square" rtlCol="0">
            <a:spAutoFit/>
          </a:bodyPr>
          <a:lstStyle/>
          <a:p>
            <a:r>
              <a:rPr lang="en-US" dirty="0">
                <a:solidFill>
                  <a:prstClr val="black"/>
                </a:solidFill>
              </a:rPr>
              <a:t>#13 </a:t>
            </a:r>
            <a:r>
              <a:rPr lang="en-US" dirty="0" smtClean="0">
                <a:solidFill>
                  <a:prstClr val="black"/>
                </a:solidFill>
              </a:rPr>
              <a:t>(out </a:t>
            </a:r>
            <a:r>
              <a:rPr lang="en-US" dirty="0">
                <a:solidFill>
                  <a:prstClr val="black"/>
                </a:solidFill>
              </a:rPr>
              <a:t>of </a:t>
            </a:r>
            <a:r>
              <a:rPr lang="en-US" dirty="0" smtClean="0">
                <a:solidFill>
                  <a:prstClr val="black"/>
                </a:solidFill>
              </a:rPr>
              <a:t>30) </a:t>
            </a:r>
            <a:r>
              <a:rPr lang="en-US" dirty="0">
                <a:solidFill>
                  <a:prstClr val="black"/>
                </a:solidFill>
              </a:rPr>
              <a:t>in terms of Digital </a:t>
            </a:r>
            <a:r>
              <a:rPr lang="en-US" dirty="0" smtClean="0">
                <a:solidFill>
                  <a:prstClr val="black"/>
                </a:solidFill>
              </a:rPr>
              <a:t>security</a:t>
            </a:r>
          </a:p>
          <a:p>
            <a:r>
              <a:rPr lang="en-US" dirty="0" smtClean="0">
                <a:solidFill>
                  <a:prstClr val="black"/>
                </a:solidFill>
              </a:rPr>
              <a:t>#10 (out of 30) in terms of Broadband quality</a:t>
            </a:r>
            <a:endParaRPr lang="en-US" dirty="0">
              <a:solidFill>
                <a:prstClr val="black"/>
              </a:solidFill>
            </a:endParaRPr>
          </a:p>
          <a:p>
            <a:endParaRPr lang="en-US" dirty="0" smtClean="0">
              <a:solidFill>
                <a:prstClr val="black"/>
              </a:solidFill>
            </a:endParaRPr>
          </a:p>
        </p:txBody>
      </p:sp>
      <p:sp>
        <p:nvSpPr>
          <p:cNvPr id="6" name="Tekstvak 5"/>
          <p:cNvSpPr txBox="1"/>
          <p:nvPr/>
        </p:nvSpPr>
        <p:spPr>
          <a:xfrm>
            <a:off x="667537" y="1168828"/>
            <a:ext cx="3731406" cy="461665"/>
          </a:xfrm>
          <a:prstGeom prst="rect">
            <a:avLst/>
          </a:prstGeom>
          <a:noFill/>
        </p:spPr>
        <p:txBody>
          <a:bodyPr wrap="none" rtlCol="0">
            <a:spAutoFit/>
          </a:bodyPr>
          <a:lstStyle/>
          <a:p>
            <a:r>
              <a:rPr lang="en-US" sz="2400" b="1" dirty="0">
                <a:solidFill>
                  <a:prstClr val="black"/>
                </a:solidFill>
              </a:rPr>
              <a:t>PWC’s Cities of </a:t>
            </a:r>
            <a:r>
              <a:rPr lang="en-US" sz="2400" b="1" dirty="0" smtClean="0">
                <a:solidFill>
                  <a:prstClr val="black"/>
                </a:solidFill>
              </a:rPr>
              <a:t>Opportunity</a:t>
            </a:r>
            <a:endParaRPr lang="en-US" sz="2400" b="1" dirty="0">
              <a:solidFill>
                <a:prstClr val="black"/>
              </a:solidFill>
            </a:endParaRPr>
          </a:p>
        </p:txBody>
      </p:sp>
      <p:pic>
        <p:nvPicPr>
          <p:cNvPr id="17"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
        <p:nvSpPr>
          <p:cNvPr id="21" name="Tekstvak 20"/>
          <p:cNvSpPr txBox="1"/>
          <p:nvPr/>
        </p:nvSpPr>
        <p:spPr>
          <a:xfrm>
            <a:off x="659875" y="2496312"/>
            <a:ext cx="4503653" cy="3693319"/>
          </a:xfrm>
          <a:prstGeom prst="rect">
            <a:avLst/>
          </a:prstGeom>
          <a:noFill/>
        </p:spPr>
        <p:txBody>
          <a:bodyPr wrap="square" rtlCol="0">
            <a:spAutoFit/>
          </a:bodyPr>
          <a:lstStyle/>
          <a:p>
            <a:r>
              <a:rPr lang="en-US" sz="2400" b="1" dirty="0" err="1" smtClean="0">
                <a:solidFill>
                  <a:prstClr val="black"/>
                </a:solidFill>
              </a:rPr>
              <a:t>Nesta</a:t>
            </a:r>
            <a:r>
              <a:rPr lang="en-US" sz="2400" b="1" dirty="0" smtClean="0">
                <a:solidFill>
                  <a:prstClr val="black"/>
                </a:solidFill>
              </a:rPr>
              <a:t> CITIE report</a:t>
            </a:r>
          </a:p>
          <a:p>
            <a:r>
              <a:rPr lang="en-US" dirty="0">
                <a:solidFill>
                  <a:prstClr val="black"/>
                </a:solidFill>
              </a:rPr>
              <a:t>#1 (Tier 1 performer) as a city facilitating physical and digital </a:t>
            </a:r>
            <a:r>
              <a:rPr lang="en-US" dirty="0" smtClean="0">
                <a:solidFill>
                  <a:prstClr val="black"/>
                </a:solidFill>
              </a:rPr>
              <a:t>connectivity</a:t>
            </a:r>
          </a:p>
          <a:p>
            <a:endParaRPr lang="en-US" dirty="0">
              <a:solidFill>
                <a:prstClr val="black"/>
              </a:solidFill>
            </a:endParaRPr>
          </a:p>
          <a:p>
            <a:r>
              <a:rPr lang="en-US" sz="2400" b="1" dirty="0">
                <a:solidFill>
                  <a:prstClr val="black"/>
                </a:solidFill>
              </a:rPr>
              <a:t>European Digital City Index 201</a:t>
            </a:r>
            <a:r>
              <a:rPr lang="en-US" b="1" dirty="0" smtClean="0">
                <a:solidFill>
                  <a:prstClr val="black"/>
                </a:solidFill>
              </a:rPr>
              <a:t>6</a:t>
            </a:r>
          </a:p>
          <a:p>
            <a:r>
              <a:rPr lang="en-US" dirty="0" smtClean="0">
                <a:solidFill>
                  <a:prstClr val="black"/>
                </a:solidFill>
              </a:rPr>
              <a:t>#3 (out of 60) in terms of digital startups</a:t>
            </a:r>
          </a:p>
          <a:p>
            <a:r>
              <a:rPr lang="en-US" dirty="0" smtClean="0">
                <a:solidFill>
                  <a:prstClr val="black"/>
                </a:solidFill>
              </a:rPr>
              <a:t>#5 </a:t>
            </a:r>
            <a:r>
              <a:rPr lang="en-US" dirty="0">
                <a:solidFill>
                  <a:prstClr val="black"/>
                </a:solidFill>
              </a:rPr>
              <a:t>(out of 60) in terms of digital </a:t>
            </a:r>
            <a:r>
              <a:rPr lang="en-US" dirty="0" smtClean="0">
                <a:solidFill>
                  <a:prstClr val="black"/>
                </a:solidFill>
              </a:rPr>
              <a:t>scale-ups</a:t>
            </a:r>
            <a:endParaRPr lang="en-US" dirty="0">
              <a:solidFill>
                <a:prstClr val="black"/>
              </a:solidFill>
            </a:endParaRPr>
          </a:p>
          <a:p>
            <a:r>
              <a:rPr lang="en-US" dirty="0" smtClean="0">
                <a:solidFill>
                  <a:prstClr val="black"/>
                </a:solidFill>
              </a:rPr>
              <a:t>#</a:t>
            </a:r>
            <a:r>
              <a:rPr lang="en-US" dirty="0">
                <a:solidFill>
                  <a:prstClr val="black"/>
                </a:solidFill>
              </a:rPr>
              <a:t>13 (out of 60) </a:t>
            </a:r>
            <a:r>
              <a:rPr lang="en-US" dirty="0" smtClean="0">
                <a:solidFill>
                  <a:prstClr val="black"/>
                </a:solidFill>
              </a:rPr>
              <a:t>in terms of digital infrastructure: as points for attention are mentioned the cost of broadband, </a:t>
            </a:r>
            <a:r>
              <a:rPr lang="en-US" dirty="0" err="1" smtClean="0">
                <a:solidFill>
                  <a:prstClr val="black"/>
                </a:solidFill>
              </a:rPr>
              <a:t>fibre</a:t>
            </a:r>
            <a:r>
              <a:rPr lang="en-US" dirty="0" smtClean="0">
                <a:solidFill>
                  <a:prstClr val="black"/>
                </a:solidFill>
              </a:rPr>
              <a:t> internet* what does this mean? </a:t>
            </a:r>
            <a:endParaRPr lang="en-US" dirty="0">
              <a:solidFill>
                <a:prstClr val="black"/>
              </a:solidFill>
            </a:endParaRPr>
          </a:p>
          <a:p>
            <a:endParaRPr lang="en-US" sz="2400" b="1" dirty="0">
              <a:solidFill>
                <a:prstClr val="black"/>
              </a:solidFill>
            </a:endParaRPr>
          </a:p>
        </p:txBody>
      </p:sp>
      <p:sp>
        <p:nvSpPr>
          <p:cNvPr id="23" name="Tekstvak 22"/>
          <p:cNvSpPr txBox="1"/>
          <p:nvPr/>
        </p:nvSpPr>
        <p:spPr>
          <a:xfrm>
            <a:off x="5321808" y="1168829"/>
            <a:ext cx="6522971" cy="5324535"/>
          </a:xfrm>
          <a:prstGeom prst="rect">
            <a:avLst/>
          </a:prstGeom>
          <a:noFill/>
        </p:spPr>
        <p:txBody>
          <a:bodyPr wrap="square" rtlCol="0">
            <a:spAutoFit/>
          </a:bodyPr>
          <a:lstStyle/>
          <a:p>
            <a:r>
              <a:rPr lang="en-US" sz="2000" b="1" i="1" dirty="0" smtClean="0">
                <a:solidFill>
                  <a:srgbClr val="5B9BD5">
                    <a:lumMod val="50000"/>
                  </a:srgbClr>
                </a:solidFill>
              </a:rPr>
              <a:t>“</a:t>
            </a:r>
            <a:r>
              <a:rPr lang="en-US" sz="2000" b="1" i="1" dirty="0">
                <a:solidFill>
                  <a:srgbClr val="5B9BD5">
                    <a:lumMod val="50000"/>
                  </a:srgbClr>
                </a:solidFill>
              </a:rPr>
              <a:t>In terms of business Amsterdam is leading internationally. In terms of government policy Amsterdam is average or even lagging behind. The government isn’t fully aware of the potential that we have</a:t>
            </a:r>
            <a:r>
              <a:rPr lang="en-US" sz="2000" b="1" i="1" dirty="0" smtClean="0">
                <a:solidFill>
                  <a:srgbClr val="5B9BD5">
                    <a:lumMod val="50000"/>
                  </a:srgbClr>
                </a:solidFill>
              </a:rPr>
              <a:t>” (Eric Boonstra, </a:t>
            </a:r>
            <a:r>
              <a:rPr lang="en-US" sz="2000" b="1" i="1" dirty="0" err="1" smtClean="0">
                <a:solidFill>
                  <a:srgbClr val="5B9BD5">
                    <a:lumMod val="50000"/>
                  </a:srgbClr>
                </a:solidFill>
              </a:rPr>
              <a:t>Evoswitch</a:t>
            </a:r>
            <a:r>
              <a:rPr lang="en-US" sz="2000" b="1" i="1" dirty="0" smtClean="0">
                <a:solidFill>
                  <a:srgbClr val="5B9BD5">
                    <a:lumMod val="50000"/>
                  </a:srgbClr>
                </a:solidFill>
              </a:rPr>
              <a:t>)</a:t>
            </a:r>
          </a:p>
          <a:p>
            <a:endParaRPr lang="en-US" sz="2000" b="1" i="1" dirty="0" smtClean="0">
              <a:solidFill>
                <a:srgbClr val="5B9BD5">
                  <a:lumMod val="50000"/>
                </a:srgbClr>
              </a:solidFill>
            </a:endParaRPr>
          </a:p>
          <a:p>
            <a:r>
              <a:rPr lang="en-US" sz="2000" b="1" i="1" dirty="0">
                <a:solidFill>
                  <a:srgbClr val="5B9BD5">
                    <a:lumMod val="50000"/>
                  </a:srgbClr>
                </a:solidFill>
              </a:rPr>
              <a:t>“Other regions seem to be more aware of the vital importance of a </a:t>
            </a:r>
            <a:r>
              <a:rPr lang="en-US" sz="2000" b="1" i="1" dirty="0" smtClean="0">
                <a:solidFill>
                  <a:srgbClr val="5B9BD5">
                    <a:lumMod val="50000"/>
                  </a:srgbClr>
                </a:solidFill>
              </a:rPr>
              <a:t>symmetric </a:t>
            </a:r>
            <a:r>
              <a:rPr lang="en-US" sz="2000" b="1" i="1" dirty="0">
                <a:solidFill>
                  <a:srgbClr val="5B9BD5">
                    <a:lumMod val="50000"/>
                  </a:srgbClr>
                </a:solidFill>
              </a:rPr>
              <a:t>future proof communication infrastructure</a:t>
            </a:r>
            <a:r>
              <a:rPr lang="en-US" sz="2000" b="1" i="1" dirty="0" smtClean="0">
                <a:solidFill>
                  <a:srgbClr val="5B9BD5">
                    <a:lumMod val="50000"/>
                  </a:srgbClr>
                </a:solidFill>
              </a:rPr>
              <a:t>” (Frans-Anton Vermast, Smart city expert)</a:t>
            </a:r>
          </a:p>
          <a:p>
            <a:endParaRPr lang="en-US" sz="2000" b="1" i="1" dirty="0">
              <a:solidFill>
                <a:srgbClr val="5B9BD5">
                  <a:lumMod val="50000"/>
                </a:srgbClr>
              </a:solidFill>
            </a:endParaRPr>
          </a:p>
          <a:p>
            <a:r>
              <a:rPr lang="en-US" sz="2000" b="1" i="1" dirty="0" smtClean="0">
                <a:solidFill>
                  <a:srgbClr val="5B9BD5">
                    <a:lumMod val="50000"/>
                  </a:srgbClr>
                </a:solidFill>
              </a:rPr>
              <a:t>“The </a:t>
            </a:r>
            <a:r>
              <a:rPr lang="en-US" sz="2000" b="1" i="1" dirty="0">
                <a:solidFill>
                  <a:srgbClr val="5B9BD5">
                    <a:lumMod val="50000"/>
                  </a:srgbClr>
                </a:solidFill>
              </a:rPr>
              <a:t>Netherlands is one of the biggest data hubs in the world and the focus point lies in the AMA. This makes AMA a magnet for </a:t>
            </a:r>
            <a:r>
              <a:rPr lang="en-US" sz="2000" b="1" i="1" dirty="0" smtClean="0">
                <a:solidFill>
                  <a:srgbClr val="5B9BD5">
                    <a:lumMod val="50000"/>
                  </a:srgbClr>
                </a:solidFill>
              </a:rPr>
              <a:t>FDI in data hubs. To accommodate further growth challenges need to be addressed on short notice” (Stijn Grove, Dutch </a:t>
            </a:r>
            <a:r>
              <a:rPr lang="en-US" sz="2000" b="1" i="1" dirty="0" err="1" smtClean="0">
                <a:solidFill>
                  <a:srgbClr val="5B9BD5">
                    <a:lumMod val="50000"/>
                  </a:srgbClr>
                </a:solidFill>
              </a:rPr>
              <a:t>Datacentre</a:t>
            </a:r>
            <a:r>
              <a:rPr lang="en-US" sz="2000" b="1" i="1" dirty="0" smtClean="0">
                <a:solidFill>
                  <a:srgbClr val="5B9BD5">
                    <a:lumMod val="50000"/>
                  </a:srgbClr>
                </a:solidFill>
              </a:rPr>
              <a:t> Association)</a:t>
            </a:r>
            <a:endParaRPr lang="en-US" sz="2000" b="1" i="1" dirty="0">
              <a:solidFill>
                <a:srgbClr val="5B9BD5">
                  <a:lumMod val="50000"/>
                </a:srgbClr>
              </a:solidFill>
            </a:endParaRPr>
          </a:p>
          <a:p>
            <a:endParaRPr lang="en-US" sz="2000" b="1" i="1" dirty="0" smtClean="0">
              <a:solidFill>
                <a:srgbClr val="5B9BD5">
                  <a:lumMod val="50000"/>
                </a:srgbClr>
              </a:solidFill>
            </a:endParaRPr>
          </a:p>
          <a:p>
            <a:endParaRPr lang="en-US" sz="2000" b="1" i="1" dirty="0">
              <a:solidFill>
                <a:srgbClr val="5B9BD5">
                  <a:lumMod val="50000"/>
                </a:srgbClr>
              </a:solidFill>
            </a:endParaRPr>
          </a:p>
          <a:p>
            <a:endParaRPr lang="en-US" sz="2000" b="1" i="1" dirty="0">
              <a:solidFill>
                <a:srgbClr val="5B9BD5">
                  <a:lumMod val="50000"/>
                </a:srgbClr>
              </a:solidFill>
            </a:endParaRPr>
          </a:p>
        </p:txBody>
      </p:sp>
    </p:spTree>
    <p:extLst>
      <p:ext uri="{BB962C8B-B14F-4D97-AF65-F5344CB8AC3E}">
        <p14:creationId xmlns:p14="http://schemas.microsoft.com/office/powerpoint/2010/main" val="1762927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659875" y="160445"/>
            <a:ext cx="11007869" cy="646331"/>
          </a:xfrm>
          <a:prstGeom prst="rect">
            <a:avLst/>
          </a:prstGeom>
          <a:noFill/>
        </p:spPr>
        <p:txBody>
          <a:bodyPr wrap="square" rtlCol="0">
            <a:spAutoFit/>
          </a:bodyPr>
          <a:lstStyle/>
          <a:p>
            <a:r>
              <a:rPr lang="en-US" sz="3600" dirty="0" smtClean="0">
                <a:solidFill>
                  <a:srgbClr val="000000"/>
                </a:solidFill>
                <a:latin typeface="Calibri" panose="020F0502020204030204" pitchFamily="34" charset="0"/>
                <a:ea typeface="Calibri" panose="020F0502020204030204" pitchFamily="34" charset="0"/>
                <a:cs typeface="+mj-cs"/>
              </a:rPr>
              <a:t>Digital connectivity </a:t>
            </a:r>
            <a:r>
              <a:rPr lang="en-US" sz="3600" dirty="0">
                <a:solidFill>
                  <a:srgbClr val="000000"/>
                </a:solidFill>
                <a:latin typeface="Calibri" panose="020F0502020204030204" pitchFamily="34" charset="0"/>
                <a:ea typeface="Calibri" panose="020F0502020204030204" pitchFamily="34" charset="0"/>
                <a:cs typeface="+mj-cs"/>
              </a:rPr>
              <a:t>- </a:t>
            </a:r>
            <a:r>
              <a:rPr lang="en-US" sz="3600" dirty="0" smtClean="0">
                <a:solidFill>
                  <a:srgbClr val="000000"/>
                </a:solidFill>
                <a:latin typeface="Calibri" panose="020F0502020204030204" pitchFamily="34" charset="0"/>
                <a:ea typeface="Calibri" panose="020F0502020204030204" pitchFamily="34" charset="0"/>
                <a:cs typeface="+mj-cs"/>
              </a:rPr>
              <a:t>best practices</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12" name="Tekstvak 11"/>
          <p:cNvSpPr txBox="1"/>
          <p:nvPr/>
        </p:nvSpPr>
        <p:spPr>
          <a:xfrm>
            <a:off x="521209" y="1097282"/>
            <a:ext cx="11027664" cy="2769989"/>
          </a:xfrm>
          <a:prstGeom prst="rect">
            <a:avLst/>
          </a:prstGeom>
          <a:noFill/>
        </p:spPr>
        <p:txBody>
          <a:bodyPr wrap="square" rtlCol="0">
            <a:spAutoFit/>
          </a:bodyPr>
          <a:lstStyle/>
          <a:p>
            <a:r>
              <a:rPr lang="en-US" sz="2400" b="1" dirty="0" smtClean="0">
                <a:solidFill>
                  <a:prstClr val="black"/>
                </a:solidFill>
              </a:rPr>
              <a:t>Top-ranked cities in PWC Cities of Opportunity Report</a:t>
            </a:r>
          </a:p>
          <a:p>
            <a:r>
              <a:rPr lang="en-US" dirty="0" smtClean="0">
                <a:solidFill>
                  <a:prstClr val="black"/>
                </a:solidFill>
              </a:rPr>
              <a:t>In terms of broadband quality	In terms of digital security</a:t>
            </a:r>
          </a:p>
          <a:p>
            <a:r>
              <a:rPr lang="en-US" dirty="0" smtClean="0">
                <a:solidFill>
                  <a:prstClr val="black"/>
                </a:solidFill>
              </a:rPr>
              <a:t>#1 – Hong Kong			#1 – Tokyo</a:t>
            </a:r>
          </a:p>
          <a:p>
            <a:r>
              <a:rPr lang="en-US" dirty="0" smtClean="0">
                <a:solidFill>
                  <a:prstClr val="black"/>
                </a:solidFill>
              </a:rPr>
              <a:t># 2 – Singapore			#2 - Singapore</a:t>
            </a:r>
          </a:p>
          <a:p>
            <a:r>
              <a:rPr lang="en-US" dirty="0" smtClean="0">
                <a:solidFill>
                  <a:prstClr val="black"/>
                </a:solidFill>
              </a:rPr>
              <a:t># 3 – Seoul			#3 – New York</a:t>
            </a:r>
          </a:p>
          <a:p>
            <a:r>
              <a:rPr lang="en-US" sz="2400" b="1" dirty="0" smtClean="0">
                <a:solidFill>
                  <a:prstClr val="black"/>
                </a:solidFill>
              </a:rPr>
              <a:t>			Top-ranked </a:t>
            </a:r>
            <a:r>
              <a:rPr lang="en-US" sz="2400" b="1" dirty="0">
                <a:solidFill>
                  <a:prstClr val="black"/>
                </a:solidFill>
              </a:rPr>
              <a:t>cities in the European Digital City Index </a:t>
            </a:r>
            <a:r>
              <a:rPr lang="en-US" sz="2400" b="1" dirty="0" smtClean="0">
                <a:solidFill>
                  <a:prstClr val="black"/>
                </a:solidFill>
              </a:rPr>
              <a:t>2016</a:t>
            </a:r>
          </a:p>
          <a:p>
            <a:r>
              <a:rPr lang="en-US" dirty="0" smtClean="0">
                <a:solidFill>
                  <a:prstClr val="black"/>
                </a:solidFill>
              </a:rPr>
              <a:t>			#1 – Bucharest</a:t>
            </a:r>
          </a:p>
          <a:p>
            <a:r>
              <a:rPr lang="en-US" dirty="0" smtClean="0">
                <a:solidFill>
                  <a:prstClr val="black"/>
                </a:solidFill>
              </a:rPr>
              <a:t>			#2 – Vilnius</a:t>
            </a:r>
          </a:p>
          <a:p>
            <a:r>
              <a:rPr lang="en-US" dirty="0" smtClean="0">
                <a:solidFill>
                  <a:prstClr val="black"/>
                </a:solidFill>
              </a:rPr>
              <a:t>			#3 – Riga</a:t>
            </a:r>
          </a:p>
        </p:txBody>
      </p:sp>
      <p:sp>
        <p:nvSpPr>
          <p:cNvPr id="18" name="Tekstvak 17"/>
          <p:cNvSpPr txBox="1"/>
          <p:nvPr/>
        </p:nvSpPr>
        <p:spPr>
          <a:xfrm>
            <a:off x="659875" y="3874164"/>
            <a:ext cx="10751837" cy="2400657"/>
          </a:xfrm>
          <a:prstGeom prst="rect">
            <a:avLst/>
          </a:prstGeom>
          <a:noFill/>
        </p:spPr>
        <p:txBody>
          <a:bodyPr wrap="square" rtlCol="0">
            <a:spAutoFit/>
          </a:bodyPr>
          <a:lstStyle/>
          <a:p>
            <a:r>
              <a:rPr lang="en-US" sz="2400" b="1" dirty="0">
                <a:solidFill>
                  <a:prstClr val="black"/>
                </a:solidFill>
              </a:rPr>
              <a:t>Digital connectivity initiatives of interest</a:t>
            </a:r>
          </a:p>
          <a:p>
            <a:endParaRPr lang="en-US" dirty="0" smtClean="0">
              <a:solidFill>
                <a:prstClr val="black"/>
              </a:solidFill>
            </a:endParaRPr>
          </a:p>
          <a:p>
            <a:r>
              <a:rPr lang="en-US" dirty="0" smtClean="0">
                <a:solidFill>
                  <a:prstClr val="black"/>
                </a:solidFill>
              </a:rPr>
              <a:t>In </a:t>
            </a:r>
            <a:r>
              <a:rPr lang="en-US" b="1" dirty="0" smtClean="0">
                <a:solidFill>
                  <a:prstClr val="black"/>
                </a:solidFill>
              </a:rPr>
              <a:t>Barcelona and Estonia </a:t>
            </a:r>
            <a:r>
              <a:rPr lang="en-US" dirty="0" smtClean="0">
                <a:solidFill>
                  <a:prstClr val="black"/>
                </a:solidFill>
              </a:rPr>
              <a:t>… interesting projects have been launched focusing on trust in digital life</a:t>
            </a:r>
          </a:p>
          <a:p>
            <a:endParaRPr lang="en-US" dirty="0" smtClean="0">
              <a:solidFill>
                <a:prstClr val="black"/>
              </a:solidFill>
            </a:endParaRPr>
          </a:p>
          <a:p>
            <a:r>
              <a:rPr lang="en-US" b="1" dirty="0" smtClean="0">
                <a:solidFill>
                  <a:prstClr val="black"/>
                </a:solidFill>
              </a:rPr>
              <a:t>Dublin, Stockholm and Helsinki</a:t>
            </a:r>
            <a:r>
              <a:rPr lang="en-US" dirty="0" smtClean="0">
                <a:solidFill>
                  <a:prstClr val="black"/>
                </a:solidFill>
              </a:rPr>
              <a:t> </a:t>
            </a:r>
            <a:r>
              <a:rPr lang="en-US" b="1" dirty="0" smtClean="0">
                <a:solidFill>
                  <a:prstClr val="black"/>
                </a:solidFill>
              </a:rPr>
              <a:t> </a:t>
            </a:r>
            <a:r>
              <a:rPr lang="en-US" dirty="0" smtClean="0">
                <a:solidFill>
                  <a:prstClr val="black"/>
                </a:solidFill>
              </a:rPr>
              <a:t>… are inspiring cities in terms of using public data to address societal challenges </a:t>
            </a:r>
          </a:p>
          <a:p>
            <a:endParaRPr lang="en-US" dirty="0" smtClean="0">
              <a:solidFill>
                <a:prstClr val="black"/>
              </a:solidFill>
            </a:endParaRPr>
          </a:p>
          <a:p>
            <a:endParaRPr lang="en-US" dirty="0">
              <a:solidFill>
                <a:prstClr val="black"/>
              </a:solidFill>
            </a:endParaRPr>
          </a:p>
          <a:p>
            <a:endParaRPr lang="en-US" dirty="0" smtClean="0">
              <a:solidFill>
                <a:prstClr val="black"/>
              </a:solidFill>
            </a:endParaRPr>
          </a:p>
        </p:txBody>
      </p:sp>
      <p:pic>
        <p:nvPicPr>
          <p:cNvPr id="11"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Tree>
    <p:extLst>
      <p:ext uri="{BB962C8B-B14F-4D97-AF65-F5344CB8AC3E}">
        <p14:creationId xmlns:p14="http://schemas.microsoft.com/office/powerpoint/2010/main" val="3227789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4"/>
          <p:cNvPicPr>
            <a:picLocks noChangeAspect="1"/>
          </p:cNvPicPr>
          <p:nvPr/>
        </p:nvPicPr>
        <p:blipFill>
          <a:blip r:embed="rId2"/>
          <a:stretch>
            <a:fillRect/>
          </a:stretch>
        </p:blipFill>
        <p:spPr>
          <a:xfrm>
            <a:off x="152183" y="6019049"/>
            <a:ext cx="5011346" cy="481626"/>
          </a:xfrm>
          <a:prstGeom prst="rect">
            <a:avLst/>
          </a:prstGeom>
        </p:spPr>
      </p:pic>
      <p:sp>
        <p:nvSpPr>
          <p:cNvPr id="5" name="Tekstvak 4"/>
          <p:cNvSpPr txBox="1"/>
          <p:nvPr/>
        </p:nvSpPr>
        <p:spPr>
          <a:xfrm>
            <a:off x="659875" y="106712"/>
            <a:ext cx="10887959" cy="646331"/>
          </a:xfrm>
          <a:prstGeom prst="rect">
            <a:avLst/>
          </a:prstGeom>
          <a:noFill/>
        </p:spPr>
        <p:txBody>
          <a:bodyPr wrap="square" rtlCol="0">
            <a:spAutoFit/>
          </a:bodyPr>
          <a:lstStyle/>
          <a:p>
            <a:r>
              <a:rPr lang="en-US" sz="3600" dirty="0">
                <a:solidFill>
                  <a:srgbClr val="000000"/>
                </a:solidFill>
                <a:latin typeface="Calibri" panose="020F0502020204030204" pitchFamily="34" charset="0"/>
                <a:ea typeface="Calibri" panose="020F0502020204030204" pitchFamily="34" charset="0"/>
                <a:cs typeface="+mj-cs"/>
              </a:rPr>
              <a:t>Circular Economy - </a:t>
            </a:r>
            <a:r>
              <a:rPr lang="en-US" sz="3600" dirty="0" smtClean="0">
                <a:solidFill>
                  <a:srgbClr val="000000"/>
                </a:solidFill>
                <a:latin typeface="Calibri" panose="020F0502020204030204" pitchFamily="34" charset="0"/>
                <a:ea typeface="Calibri" panose="020F0502020204030204" pitchFamily="34" charset="0"/>
                <a:cs typeface="+mj-cs"/>
              </a:rPr>
              <a:t>our ambitions</a:t>
            </a:r>
            <a:endParaRPr lang="en-US" sz="3600" dirty="0">
              <a:solidFill>
                <a:srgbClr val="000000"/>
              </a:solidFill>
              <a:latin typeface="Calibri" panose="020F0502020204030204" pitchFamily="34" charset="0"/>
              <a:ea typeface="Calibri" panose="020F0502020204030204" pitchFamily="34" charset="0"/>
              <a:cs typeface="+mj-cs"/>
            </a:endParaRPr>
          </a:p>
        </p:txBody>
      </p:sp>
      <p:sp>
        <p:nvSpPr>
          <p:cNvPr id="7" name="Tekstvak 6"/>
          <p:cNvSpPr txBox="1"/>
          <p:nvPr/>
        </p:nvSpPr>
        <p:spPr>
          <a:xfrm>
            <a:off x="804671" y="886968"/>
            <a:ext cx="10356663" cy="10002738"/>
          </a:xfrm>
          <a:prstGeom prst="rect">
            <a:avLst/>
          </a:prstGeom>
          <a:noFill/>
        </p:spPr>
        <p:txBody>
          <a:bodyPr wrap="square" rtlCol="0">
            <a:spAutoFit/>
          </a:bodyPr>
          <a:lstStyle/>
          <a:p>
            <a:r>
              <a:rPr lang="en-US" sz="2400" dirty="0" smtClean="0">
                <a:solidFill>
                  <a:prstClr val="black"/>
                </a:solidFill>
              </a:rPr>
              <a:t>By 2025 the AMA will:</a:t>
            </a:r>
          </a:p>
          <a:p>
            <a:pPr marL="342900" indent="-342900">
              <a:buFont typeface="Arial" panose="020B0604020202020204" pitchFamily="34" charset="0"/>
              <a:buChar char="•"/>
            </a:pPr>
            <a:r>
              <a:rPr lang="en-US" sz="2400" dirty="0" smtClean="0">
                <a:solidFill>
                  <a:prstClr val="black"/>
                </a:solidFill>
              </a:rPr>
              <a:t>be a global frontrunner in finding smart solutions to limited resource availability</a:t>
            </a:r>
          </a:p>
          <a:p>
            <a:pPr marL="342900" indent="-342900">
              <a:buFont typeface="Arial" panose="020B0604020202020204" pitchFamily="34" charset="0"/>
              <a:buChar char="•"/>
            </a:pPr>
            <a:r>
              <a:rPr lang="en-US" sz="2400" dirty="0" smtClean="0">
                <a:solidFill>
                  <a:prstClr val="black"/>
                </a:solidFill>
              </a:rPr>
              <a:t>be </a:t>
            </a:r>
            <a:r>
              <a:rPr lang="en-US" sz="2400" dirty="0">
                <a:solidFill>
                  <a:prstClr val="black"/>
                </a:solidFill>
              </a:rPr>
              <a:t>recognized as pioneers in the redesign and closing of energy, water, and material </a:t>
            </a:r>
            <a:r>
              <a:rPr lang="en-US" sz="2400" dirty="0" smtClean="0">
                <a:solidFill>
                  <a:prstClr val="black"/>
                </a:solidFill>
              </a:rPr>
              <a:t>cycles. </a:t>
            </a:r>
            <a:r>
              <a:rPr lang="en-US" sz="2400" dirty="0">
                <a:solidFill>
                  <a:prstClr val="black"/>
                </a:solidFill>
              </a:rPr>
              <a:t>T</a:t>
            </a:r>
            <a:r>
              <a:rPr lang="en-US" sz="2400" dirty="0" smtClean="0">
                <a:solidFill>
                  <a:prstClr val="black"/>
                </a:solidFill>
              </a:rPr>
              <a:t>his will allow </a:t>
            </a:r>
            <a:r>
              <a:rPr lang="en-US" sz="2400" dirty="0">
                <a:solidFill>
                  <a:prstClr val="black"/>
                </a:solidFill>
              </a:rPr>
              <a:t>us to </a:t>
            </a:r>
            <a:r>
              <a:rPr lang="en-US" sz="2400" dirty="0" err="1">
                <a:solidFill>
                  <a:prstClr val="black"/>
                </a:solidFill>
              </a:rPr>
              <a:t>realise</a:t>
            </a:r>
            <a:r>
              <a:rPr lang="en-US" sz="2400" dirty="0">
                <a:solidFill>
                  <a:prstClr val="black"/>
                </a:solidFill>
              </a:rPr>
              <a:t> innovation and new business development throughout the </a:t>
            </a:r>
            <a:r>
              <a:rPr lang="en-US" sz="2400" dirty="0" smtClean="0">
                <a:solidFill>
                  <a:prstClr val="black"/>
                </a:solidFill>
              </a:rPr>
              <a:t>region</a:t>
            </a:r>
          </a:p>
          <a:p>
            <a:pPr marL="342900" indent="-342900">
              <a:buFont typeface="Arial" panose="020B0604020202020204" pitchFamily="34" charset="0"/>
              <a:buChar char="•"/>
            </a:pPr>
            <a:endParaRPr lang="en-US" sz="2400" dirty="0" smtClean="0">
              <a:solidFill>
                <a:prstClr val="black"/>
              </a:solidFill>
            </a:endParaRPr>
          </a:p>
          <a:p>
            <a:r>
              <a:rPr lang="en-US" sz="2000" dirty="0" smtClean="0">
                <a:solidFill>
                  <a:prstClr val="black"/>
                </a:solidFill>
              </a:rPr>
              <a:t>More specifically, the AMA will have:</a:t>
            </a:r>
          </a:p>
          <a:p>
            <a:pPr marL="342900" indent="-342900">
              <a:buFont typeface="Arial" panose="020B0604020202020204" pitchFamily="34" charset="0"/>
              <a:buChar char="•"/>
            </a:pPr>
            <a:r>
              <a:rPr lang="en-US" sz="2000" dirty="0" smtClean="0">
                <a:solidFill>
                  <a:prstClr val="black"/>
                </a:solidFill>
              </a:rPr>
              <a:t>high </a:t>
            </a:r>
            <a:r>
              <a:rPr lang="en-US" sz="2000" dirty="0">
                <a:solidFill>
                  <a:prstClr val="black"/>
                </a:solidFill>
              </a:rPr>
              <a:t>value recycling of resource </a:t>
            </a:r>
            <a:r>
              <a:rPr lang="en-US" sz="2000" dirty="0" smtClean="0">
                <a:solidFill>
                  <a:prstClr val="black"/>
                </a:solidFill>
              </a:rPr>
              <a:t>flows and more tailored initiatives </a:t>
            </a:r>
            <a:r>
              <a:rPr lang="en-US" sz="2000" dirty="0">
                <a:solidFill>
                  <a:prstClr val="black"/>
                </a:solidFill>
              </a:rPr>
              <a:t>for circular building and </a:t>
            </a:r>
            <a:r>
              <a:rPr lang="en-US" sz="2000" dirty="0" smtClean="0">
                <a:solidFill>
                  <a:prstClr val="black"/>
                </a:solidFill>
              </a:rPr>
              <a:t>demolition; high-value </a:t>
            </a:r>
            <a:r>
              <a:rPr lang="en-US" sz="2000" dirty="0">
                <a:solidFill>
                  <a:prstClr val="black"/>
                </a:solidFill>
              </a:rPr>
              <a:t>recycling of vegetable, fruit and garden </a:t>
            </a:r>
            <a:r>
              <a:rPr lang="en-US" sz="2000" dirty="0" smtClean="0">
                <a:solidFill>
                  <a:prstClr val="black"/>
                </a:solidFill>
              </a:rPr>
              <a:t>waste; a </a:t>
            </a:r>
            <a:r>
              <a:rPr lang="en-US" sz="2000" dirty="0" err="1">
                <a:solidFill>
                  <a:prstClr val="black"/>
                </a:solidFill>
              </a:rPr>
              <a:t>fibre</a:t>
            </a:r>
            <a:r>
              <a:rPr lang="en-US" sz="2000" dirty="0">
                <a:solidFill>
                  <a:prstClr val="black"/>
                </a:solidFill>
              </a:rPr>
              <a:t> unravelling </a:t>
            </a:r>
            <a:r>
              <a:rPr lang="en-US" sz="2000" dirty="0" smtClean="0">
                <a:solidFill>
                  <a:prstClr val="black"/>
                </a:solidFill>
              </a:rPr>
              <a:t>installation for </a:t>
            </a:r>
            <a:r>
              <a:rPr lang="en-US" sz="2000" dirty="0">
                <a:solidFill>
                  <a:prstClr val="black"/>
                </a:solidFill>
              </a:rPr>
              <a:t>non-</a:t>
            </a:r>
            <a:r>
              <a:rPr lang="en-US" sz="2000" dirty="0" err="1">
                <a:solidFill>
                  <a:prstClr val="black"/>
                </a:solidFill>
              </a:rPr>
              <a:t>rewearable</a:t>
            </a:r>
            <a:r>
              <a:rPr lang="en-US" sz="2000" dirty="0">
                <a:solidFill>
                  <a:prstClr val="black"/>
                </a:solidFill>
              </a:rPr>
              <a:t> </a:t>
            </a:r>
            <a:r>
              <a:rPr lang="en-US" sz="2000" dirty="0" smtClean="0">
                <a:solidFill>
                  <a:prstClr val="black"/>
                </a:solidFill>
              </a:rPr>
              <a:t>textiles; a </a:t>
            </a:r>
            <a:r>
              <a:rPr lang="en-US" sz="2000" dirty="0">
                <a:solidFill>
                  <a:prstClr val="black"/>
                </a:solidFill>
              </a:rPr>
              <a:t>recycling plant for personal hygiene </a:t>
            </a:r>
            <a:r>
              <a:rPr lang="en-US" sz="2000" dirty="0" smtClean="0">
                <a:solidFill>
                  <a:prstClr val="black"/>
                </a:solidFill>
              </a:rPr>
              <a:t>waste (diapers, toilet papers)</a:t>
            </a:r>
          </a:p>
          <a:p>
            <a:pPr marL="342900" indent="-342900">
              <a:buFont typeface="Arial" panose="020B0604020202020204" pitchFamily="34" charset="0"/>
              <a:buChar char="•"/>
            </a:pPr>
            <a:r>
              <a:rPr lang="en-US" sz="2000" dirty="0">
                <a:solidFill>
                  <a:prstClr val="black"/>
                </a:solidFill>
              </a:rPr>
              <a:t>s</a:t>
            </a:r>
            <a:r>
              <a:rPr lang="en-US" sz="2000" dirty="0" smtClean="0">
                <a:solidFill>
                  <a:prstClr val="black"/>
                </a:solidFill>
              </a:rPr>
              <a:t>ystems </a:t>
            </a:r>
            <a:r>
              <a:rPr lang="en-US" sz="2000" dirty="0">
                <a:solidFill>
                  <a:prstClr val="black"/>
                </a:solidFill>
              </a:rPr>
              <a:t>in place that make it easier to repair products and separate waste for circular reuse</a:t>
            </a:r>
          </a:p>
          <a:p>
            <a:pPr marL="342900" indent="-342900">
              <a:buFont typeface="Arial" panose="020B0604020202020204" pitchFamily="34" charset="0"/>
              <a:buChar char="•"/>
            </a:pPr>
            <a:r>
              <a:rPr lang="en-US" sz="2000" dirty="0" smtClean="0">
                <a:solidFill>
                  <a:prstClr val="black"/>
                </a:solidFill>
              </a:rPr>
              <a:t>made huge steps to accelerate the energy </a:t>
            </a:r>
            <a:r>
              <a:rPr lang="en-US" sz="2000" dirty="0">
                <a:solidFill>
                  <a:prstClr val="black"/>
                </a:solidFill>
              </a:rPr>
              <a:t>transition including the </a:t>
            </a:r>
            <a:r>
              <a:rPr lang="en-US" sz="2000" dirty="0" smtClean="0">
                <a:solidFill>
                  <a:prstClr val="black"/>
                </a:solidFill>
              </a:rPr>
              <a:t>re-use </a:t>
            </a:r>
            <a:r>
              <a:rPr lang="en-US" sz="2000" dirty="0">
                <a:solidFill>
                  <a:prstClr val="black"/>
                </a:solidFill>
              </a:rPr>
              <a:t>of residual </a:t>
            </a:r>
            <a:r>
              <a:rPr lang="en-US" sz="2000" dirty="0" smtClean="0">
                <a:solidFill>
                  <a:prstClr val="black"/>
                </a:solidFill>
              </a:rPr>
              <a:t>heat and  </a:t>
            </a:r>
            <a:r>
              <a:rPr lang="en-US" sz="2000" dirty="0">
                <a:solidFill>
                  <a:prstClr val="black"/>
                </a:solidFill>
              </a:rPr>
              <a:t>industrial CO2 emissions, </a:t>
            </a:r>
            <a:r>
              <a:rPr lang="en-US" sz="2000" dirty="0" smtClean="0">
                <a:solidFill>
                  <a:prstClr val="black"/>
                </a:solidFill>
              </a:rPr>
              <a:t>as well as </a:t>
            </a:r>
            <a:r>
              <a:rPr lang="en-US" sz="2000" dirty="0">
                <a:solidFill>
                  <a:prstClr val="black"/>
                </a:solidFill>
              </a:rPr>
              <a:t>improving energy </a:t>
            </a:r>
            <a:r>
              <a:rPr lang="en-US" sz="2000" dirty="0" smtClean="0">
                <a:solidFill>
                  <a:prstClr val="black"/>
                </a:solidFill>
              </a:rPr>
              <a:t>efficiency in the built environment</a:t>
            </a:r>
            <a:endParaRPr lang="en-US" sz="2000" dirty="0">
              <a:solidFill>
                <a:prstClr val="black"/>
              </a:solidFill>
            </a:endParaRPr>
          </a:p>
          <a:p>
            <a:pPr marL="342900" indent="-342900">
              <a:buFont typeface="Arial" panose="020B0604020202020204" pitchFamily="34" charset="0"/>
              <a:buChar char="•"/>
            </a:pPr>
            <a:endParaRPr lang="en-US" sz="2000" dirty="0">
              <a:solidFill>
                <a:prstClr val="black"/>
              </a:solidFill>
            </a:endParaRPr>
          </a:p>
          <a:p>
            <a:pPr marL="342900" indent="-342900">
              <a:buFont typeface="Arial" panose="020B0604020202020204" pitchFamily="34" charset="0"/>
              <a:buChar char="•"/>
            </a:pPr>
            <a:endParaRPr lang="en-US" sz="2400" dirty="0">
              <a:solidFill>
                <a:prstClr val="black"/>
              </a:solidFill>
            </a:endParaRPr>
          </a:p>
          <a:p>
            <a:pPr marL="342900" indent="-342900">
              <a:buFont typeface="Arial" panose="020B0604020202020204" pitchFamily="34" charset="0"/>
              <a:buChar char="•"/>
            </a:pPr>
            <a:endParaRPr lang="en-US" sz="2400" dirty="0">
              <a:solidFill>
                <a:prstClr val="black"/>
              </a:solidFill>
            </a:endParaRPr>
          </a:p>
          <a:p>
            <a:pPr marL="342900" indent="-342900">
              <a:buFont typeface="Arial" panose="020B0604020202020204" pitchFamily="34" charset="0"/>
              <a:buChar char="•"/>
            </a:pPr>
            <a:endParaRPr lang="en-US" sz="2400" dirty="0">
              <a:solidFill>
                <a:prstClr val="black"/>
              </a:solidFill>
            </a:endParaRPr>
          </a:p>
          <a:p>
            <a:pPr marL="342900" indent="-342900">
              <a:buFont typeface="Arial" panose="020B0604020202020204" pitchFamily="34" charset="0"/>
              <a:buChar char="•"/>
            </a:pPr>
            <a:endParaRPr lang="en-US" sz="2400" dirty="0" smtClean="0">
              <a:solidFill>
                <a:prstClr val="black"/>
              </a:solidFill>
            </a:endParaRPr>
          </a:p>
          <a:p>
            <a:pPr marL="342900" indent="-342900">
              <a:buFont typeface="Arial" panose="020B0604020202020204" pitchFamily="34" charset="0"/>
              <a:buChar char="•"/>
            </a:pPr>
            <a:endParaRPr lang="en-US" sz="2400" dirty="0">
              <a:solidFill>
                <a:prstClr val="black"/>
              </a:solidFill>
            </a:endParaRPr>
          </a:p>
          <a:p>
            <a:pPr marL="342900" indent="-342900">
              <a:buFont typeface="Arial" panose="020B0604020202020204" pitchFamily="34" charset="0"/>
              <a:buChar char="•"/>
            </a:pPr>
            <a:endParaRPr lang="en-US" sz="2400" dirty="0" smtClean="0">
              <a:solidFill>
                <a:prstClr val="black"/>
              </a:solidFill>
            </a:endParaRPr>
          </a:p>
          <a:p>
            <a:pPr marL="457200" indent="-457200">
              <a:buFont typeface="Arial" panose="020B0604020202020204" pitchFamily="34" charset="0"/>
              <a:buChar char="•"/>
            </a:pPr>
            <a:endParaRPr lang="en-US" sz="2400" dirty="0">
              <a:solidFill>
                <a:prstClr val="black"/>
              </a:solidFill>
            </a:endParaRPr>
          </a:p>
          <a:p>
            <a:pPr marL="457200" indent="-457200">
              <a:buFont typeface="Arial" panose="020B0604020202020204" pitchFamily="34" charset="0"/>
              <a:buChar char="•"/>
            </a:pPr>
            <a:endParaRPr lang="en-US" sz="2400" dirty="0" smtClean="0">
              <a:solidFill>
                <a:prstClr val="black"/>
              </a:solidFill>
            </a:endParaRPr>
          </a:p>
          <a:p>
            <a:pPr marL="457200" indent="-457200">
              <a:buFont typeface="Arial" panose="020B0604020202020204" pitchFamily="34" charset="0"/>
              <a:buChar char="•"/>
            </a:pPr>
            <a:endParaRPr lang="en-US" sz="2400" dirty="0">
              <a:solidFill>
                <a:prstClr val="black"/>
              </a:solidFill>
            </a:endParaRPr>
          </a:p>
          <a:p>
            <a:pPr marL="457200" indent="-457200">
              <a:buFont typeface="Arial" panose="020B0604020202020204" pitchFamily="34" charset="0"/>
              <a:buChar char="•"/>
            </a:pPr>
            <a:endParaRPr lang="en-US" sz="2400" dirty="0" smtClean="0">
              <a:solidFill>
                <a:prstClr val="black"/>
              </a:solidFill>
            </a:endParaRPr>
          </a:p>
          <a:p>
            <a:pPr marL="457200" indent="-457200">
              <a:buFont typeface="Arial" panose="020B0604020202020204" pitchFamily="34" charset="0"/>
              <a:buChar char="•"/>
            </a:pPr>
            <a:endParaRPr lang="en-US" sz="2400" dirty="0" smtClean="0">
              <a:solidFill>
                <a:prstClr val="black"/>
              </a:solidFill>
            </a:endParaRPr>
          </a:p>
          <a:p>
            <a:pPr marL="457200" indent="-457200">
              <a:buFont typeface="Arial" panose="020B0604020202020204" pitchFamily="34" charset="0"/>
              <a:buChar char="•"/>
            </a:pPr>
            <a:endParaRPr lang="en-US" sz="3200" dirty="0">
              <a:solidFill>
                <a:prstClr val="black"/>
              </a:solidFill>
            </a:endParaRPr>
          </a:p>
        </p:txBody>
      </p:sp>
    </p:spTree>
    <p:extLst>
      <p:ext uri="{BB962C8B-B14F-4D97-AF65-F5344CB8AC3E}">
        <p14:creationId xmlns:p14="http://schemas.microsoft.com/office/powerpoint/2010/main" val="4246516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1052</TotalTime>
  <Words>3067</Words>
  <Application>Microsoft Office PowerPoint</Application>
  <PresentationFormat>Breedbeeld</PresentationFormat>
  <Paragraphs>353</Paragraphs>
  <Slides>24</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24</vt:i4>
      </vt:variant>
    </vt:vector>
  </HeadingPairs>
  <TitlesOfParts>
    <vt:vector size="28" baseType="lpstr">
      <vt:lpstr>Arial</vt:lpstr>
      <vt:lpstr>Calibri</vt:lpstr>
      <vt:lpstr>Calibri Light</vt:lpstr>
      <vt:lpstr>Kantoorthema</vt:lpstr>
      <vt:lpstr>     ‘Gap’-analysis  International Advisory Board </vt:lpstr>
      <vt:lpstr>Contents</vt:lpstr>
      <vt:lpstr> The reasons for doing a ‘gap’-analysis and its value for the work of the IAB </vt:lpstr>
      <vt:lpstr>Conducting the ‘gap’-analysis</vt:lpstr>
      <vt:lpstr>PowerPoint-presentatie</vt:lpstr>
      <vt:lpstr>Digital connectivity – our ambitions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Some first conclusions</vt:lpstr>
      <vt:lpstr>How to proceed</vt:lpstr>
      <vt:lpstr>Appendix 1 Measuring the ‘gap’: some methodological issues (1)</vt:lpstr>
      <vt:lpstr>Appendix 1 Measuring the ‘gap’: some methodological issues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Edwin Oskam</dc:creator>
  <cp:lastModifiedBy>Edwin Oskam</cp:lastModifiedBy>
  <cp:revision>81</cp:revision>
  <cp:lastPrinted>2017-03-21T15:02:38Z</cp:lastPrinted>
  <dcterms:created xsi:type="dcterms:W3CDTF">2017-03-14T14:35:20Z</dcterms:created>
  <dcterms:modified xsi:type="dcterms:W3CDTF">2017-05-08T14:06:55Z</dcterms:modified>
</cp:coreProperties>
</file>